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5"/>
  </p:notesMasterIdLst>
  <p:sldIdLst>
    <p:sldId id="256" r:id="rId2"/>
    <p:sldId id="258" r:id="rId3"/>
    <p:sldId id="293" r:id="rId4"/>
    <p:sldId id="260" r:id="rId5"/>
    <p:sldId id="261" r:id="rId6"/>
    <p:sldId id="294" r:id="rId7"/>
    <p:sldId id="295" r:id="rId8"/>
    <p:sldId id="262" r:id="rId9"/>
    <p:sldId id="297" r:id="rId10"/>
    <p:sldId id="298" r:id="rId11"/>
    <p:sldId id="296" r:id="rId12"/>
    <p:sldId id="268" r:id="rId13"/>
    <p:sldId id="299" r:id="rId14"/>
    <p:sldId id="301" r:id="rId15"/>
    <p:sldId id="302" r:id="rId16"/>
    <p:sldId id="304" r:id="rId17"/>
    <p:sldId id="305" r:id="rId18"/>
    <p:sldId id="303" r:id="rId19"/>
    <p:sldId id="306" r:id="rId20"/>
    <p:sldId id="276" r:id="rId21"/>
    <p:sldId id="307" r:id="rId22"/>
    <p:sldId id="263" r:id="rId23"/>
    <p:sldId id="287" r:id="rId24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Open Sans ExtraBold" panose="020B0906030804020204" pitchFamily="34" charset="0"/>
      <p:bold r:id="rId34"/>
      <p:boldItalic r:id="rId35"/>
    </p:embeddedFont>
    <p:embeddedFont>
      <p:font typeface="Open Sans SemiBold" panose="020B0706030804020204" pitchFamily="34" charset="0"/>
      <p:regular r:id="rId36"/>
      <p:bold r:id="rId37"/>
      <p:italic r:id="rId38"/>
      <p:boldItalic r:id="rId39"/>
    </p:embeddedFont>
    <p:embeddedFont>
      <p:font typeface="Overpass" panose="020B0604020202020204" charset="0"/>
      <p:regular r:id="rId40"/>
      <p:bold r:id="rId41"/>
      <p:italic r:id="rId42"/>
      <p:boldItalic r:id="rId43"/>
    </p:embeddedFont>
    <p:embeddedFont>
      <p:font typeface="Overpass Black" panose="020B0604020202020204" charset="0"/>
      <p:bold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522D"/>
    <a:srgbClr val="2E8B57"/>
    <a:srgbClr val="2E8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96AAC2-0EA5-4AA2-8617-83EC538B1F93}">
  <a:tblStyle styleId="{E496AAC2-0EA5-4AA2-8617-83EC538B1F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90828" autoAdjust="0"/>
  </p:normalViewPr>
  <p:slideViewPr>
    <p:cSldViewPr snapToGrid="0">
      <p:cViewPr varScale="1">
        <p:scale>
          <a:sx n="87" d="100"/>
          <a:sy n="87" d="100"/>
        </p:scale>
        <p:origin x="92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Google Shape;21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3" name="Google Shape;21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a7274a1822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a7274a1822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9690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a7274a1822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a7274a1822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1833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0" name="Google Shape;2360;ga7274a1822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1" name="Google Shape;2361;ga7274a1822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a7274a1822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a7274a1822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6107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a7274a1822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a7274a1822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8413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a7274a1822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a7274a1822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656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0" name="Google Shape;2360;ga7274a1822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1" name="Google Shape;2361;ga7274a1822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75860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a7274a1822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a7274a1822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083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a7274a1822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a7274a1822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66954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a7274a1822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a7274a1822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6722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a7274a182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a7274a182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" name="Google Shape;2634;ga7274a1822_0_7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5" name="Google Shape;2635;ga7274a1822_0_7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a7274a1822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a7274a1822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9965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ga7274a1822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4" name="Google Shape;2214;ga7274a1822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" name="Google Shape;3138;ga9b21f1572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9" name="Google Shape;3139;ga9b21f1572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a7274a1822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a7274a1822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5926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ga7274a1822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Google Shape;2176;ga7274a1822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a7274a1822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a7274a1822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ga7274a1822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8" name="Google Shape;2168;ga7274a1822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5004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a7274a1822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a7274a1822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6419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" name="Google Shape;2189;ga7274a1822_0_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0" name="Google Shape;2190;ga7274a1822_0_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a7274a1822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a7274a1822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952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hyperlink" Target="https://www.freepik.com/" TargetMode="External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flaticon.com/" TargetMode="External"/><Relationship Id="rId5" Type="http://schemas.openxmlformats.org/officeDocument/2006/relationships/hyperlink" Target="https://slidesgo.com/" TargetMode="External"/><Relationship Id="rId4" Type="http://schemas.openxmlformats.org/officeDocument/2006/relationships/image" Target="../media/image1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26500" y="1130675"/>
            <a:ext cx="6291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220225"/>
            <a:ext cx="770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1326165" flipH="1">
            <a:off x="-1328945" y="-932567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 rot="2440329">
            <a:off x="6865875" y="-711275"/>
            <a:ext cx="3592175" cy="302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 amt="67000"/>
          </a:blip>
          <a:stretch>
            <a:fillRect/>
          </a:stretch>
        </p:blipFill>
        <p:spPr>
          <a:xfrm rot="5400000" flipH="1">
            <a:off x="-1871711" y="-356575"/>
            <a:ext cx="2894875" cy="259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1326165" flipH="1">
            <a:off x="-889245" y="3430558"/>
            <a:ext cx="3297389" cy="22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 amt="82000"/>
          </a:blip>
          <a:stretch>
            <a:fillRect/>
          </a:stretch>
        </p:blipFill>
        <p:spPr>
          <a:xfrm rot="10670981">
            <a:off x="6959826" y="3022524"/>
            <a:ext cx="3632875" cy="2999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2"/>
          <p:cNvGrpSpPr/>
          <p:nvPr/>
        </p:nvGrpSpPr>
        <p:grpSpPr>
          <a:xfrm rot="-2700000">
            <a:off x="381980" y="2801012"/>
            <a:ext cx="1344349" cy="2469678"/>
            <a:chOff x="272875" y="1419395"/>
            <a:chExt cx="255950" cy="563168"/>
          </a:xfrm>
        </p:grpSpPr>
        <p:sp>
          <p:nvSpPr>
            <p:cNvPr id="17" name="Google Shape;17;p2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 rot="-2700000">
            <a:off x="7112113" y="-364316"/>
            <a:ext cx="1344349" cy="1995327"/>
            <a:chOff x="272875" y="1527563"/>
            <a:chExt cx="255950" cy="455000"/>
          </a:xfrm>
        </p:grpSpPr>
        <p:sp>
          <p:nvSpPr>
            <p:cNvPr id="53" name="Google Shape;53;p2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2"/>
          <p:cNvSpPr/>
          <p:nvPr/>
        </p:nvSpPr>
        <p:spPr>
          <a:xfrm rot="10800000">
            <a:off x="4793599" y="4568874"/>
            <a:ext cx="2265082" cy="2165834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CUSTOM_1"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5"/>
          <p:cNvSpPr txBox="1">
            <a:spLocks noGrp="1"/>
          </p:cNvSpPr>
          <p:nvPr>
            <p:ph type="subTitle" idx="1"/>
          </p:nvPr>
        </p:nvSpPr>
        <p:spPr>
          <a:xfrm>
            <a:off x="671450" y="2555700"/>
            <a:ext cx="3566700" cy="11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5" name="Google Shape;1495;p25"/>
          <p:cNvSpPr txBox="1">
            <a:spLocks noGrp="1"/>
          </p:cNvSpPr>
          <p:nvPr>
            <p:ph type="ctrTitle"/>
          </p:nvPr>
        </p:nvSpPr>
        <p:spPr>
          <a:xfrm>
            <a:off x="671450" y="1875052"/>
            <a:ext cx="2604300" cy="5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496" name="Google Shape;1496;p25"/>
          <p:cNvPicPr preferRelativeResize="0"/>
          <p:nvPr/>
        </p:nvPicPr>
        <p:blipFill>
          <a:blip r:embed="rId2">
            <a:alphaModFix amt="64000"/>
          </a:blip>
          <a:stretch>
            <a:fillRect/>
          </a:stretch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7" name="Google Shape;1497;p25"/>
          <p:cNvPicPr preferRelativeResize="0"/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 rot="1326165" flipH="1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8" name="Google Shape;1498;p25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499" name="Google Shape;1499;p25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5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5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5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5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5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5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5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5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5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5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5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5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5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5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5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5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5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5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5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5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5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5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5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5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5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5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5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5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5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5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5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5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5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5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4" name="Google Shape;1534;p25"/>
          <p:cNvSpPr/>
          <p:nvPr/>
        </p:nvSpPr>
        <p:spPr>
          <a:xfrm>
            <a:off x="4566955" y="-2521549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35" name="Google Shape;1535;p25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25"/>
          <p:cNvPicPr preferRelativeResize="0"/>
          <p:nvPr/>
        </p:nvPicPr>
        <p:blipFill>
          <a:blip r:embed="rId5">
            <a:alphaModFix amt="74000"/>
          </a:blip>
          <a:stretch>
            <a:fillRect/>
          </a:stretch>
        </p:blipFill>
        <p:spPr>
          <a:xfrm rot="-9631575" flipH="1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">
  <p:cSld name="BLANK_1_1_1_1_1_1_2_1"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9" name="Google Shape;1759;p30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0" name="Google Shape;1760;p30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1" name="Google Shape;1761;p30"/>
          <p:cNvPicPr preferRelativeResize="0"/>
          <p:nvPr/>
        </p:nvPicPr>
        <p:blipFill>
          <a:blip r:embed="rId3">
            <a:alphaModFix amt="76000"/>
          </a:blip>
          <a:stretch>
            <a:fillRect/>
          </a:stretch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2" name="Google Shape;1762;p30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3" name="Google Shape;1763;p30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764" name="Google Shape;1764;p30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0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0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0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0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0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0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0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0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0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0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0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0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30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800" name="Google Shape;1800;p30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0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0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0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0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0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0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0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0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0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0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0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0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0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0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0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0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0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0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0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0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0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0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0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0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0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0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0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0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0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0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0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0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5" name="Google Shape;1835;p30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7704000" cy="13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36" name="Google Shape;1836;p30"/>
          <p:cNvSpPr txBox="1">
            <a:spLocks noGrp="1"/>
          </p:cNvSpPr>
          <p:nvPr>
            <p:ph type="subTitle" idx="1"/>
          </p:nvPr>
        </p:nvSpPr>
        <p:spPr>
          <a:xfrm>
            <a:off x="720000" y="2603948"/>
            <a:ext cx="77040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37" name="Google Shape;1837;p30"/>
          <p:cNvSpPr txBox="1"/>
          <p:nvPr/>
        </p:nvSpPr>
        <p:spPr>
          <a:xfrm>
            <a:off x="2646000" y="3628979"/>
            <a:ext cx="3852000" cy="6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CREDITS: This presentation template was created</a:t>
            </a:r>
            <a:r>
              <a:rPr lang="en" sz="1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by Slidesgo,</a:t>
            </a:r>
            <a:r>
              <a:rPr lang="en" sz="1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including icons</a:t>
            </a:r>
            <a:r>
              <a:rPr lang="en" sz="1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by Flaticon,</a:t>
            </a:r>
            <a:r>
              <a:rPr lang="en" sz="1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i</a:t>
            </a: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nfographics &amp; images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by Freepik</a:t>
            </a:r>
            <a:r>
              <a:rPr lang="en" sz="1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38" name="Google Shape;1838;p30"/>
          <p:cNvSpPr/>
          <p:nvPr/>
        </p:nvSpPr>
        <p:spPr>
          <a:xfrm>
            <a:off x="5570568" y="-2413037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0" name="Google Shape;1840;p31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1248590" y="25322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1" name="Google Shape;1841;p31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 rot="2453973">
            <a:off x="-1738310" y="4081814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2" name="Google Shape;1842;p31"/>
          <p:cNvPicPr preferRelativeResize="0"/>
          <p:nvPr/>
        </p:nvPicPr>
        <p:blipFill>
          <a:blip r:embed="rId3">
            <a:alphaModFix amt="76000"/>
          </a:blip>
          <a:stretch>
            <a:fillRect/>
          </a:stretch>
        </p:blipFill>
        <p:spPr>
          <a:xfrm rot="2453973">
            <a:off x="6716115" y="-248136"/>
            <a:ext cx="4232748" cy="157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3" name="Google Shape;1843;p31"/>
          <p:cNvPicPr preferRelativeResize="0"/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 rot="10800000"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4" name="Google Shape;1844;p31"/>
          <p:cNvGrpSpPr/>
          <p:nvPr/>
        </p:nvGrpSpPr>
        <p:grpSpPr>
          <a:xfrm rot="-2700000">
            <a:off x="167955" y="3080962"/>
            <a:ext cx="1344349" cy="2469678"/>
            <a:chOff x="272875" y="1419395"/>
            <a:chExt cx="255950" cy="563168"/>
          </a:xfrm>
        </p:grpSpPr>
        <p:sp>
          <p:nvSpPr>
            <p:cNvPr id="1845" name="Google Shape;1845;p31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1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1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1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1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1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1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1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1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1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1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1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1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1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1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1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1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1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1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1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1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1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1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1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1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1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1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1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1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1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1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1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1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1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1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0" name="Google Shape;1880;p31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881" name="Google Shape;1881;p31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1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1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1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1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1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1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1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1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1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1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1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1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1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1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1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1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1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1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1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1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1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1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1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1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1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1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1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1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1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1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1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1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1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1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6" name="Google Shape;1916;p31"/>
          <p:cNvSpPr/>
          <p:nvPr/>
        </p:nvSpPr>
        <p:spPr>
          <a:xfrm>
            <a:off x="5570568" y="-2413037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8" name="Google Shape;1918;p32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5399990" flipH="1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9" name="Google Shape;1919;p32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920" name="Google Shape;1920;p32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2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2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2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2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2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2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2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2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2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2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2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2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2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2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2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2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2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2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2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2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2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2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2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2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2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2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2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2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2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2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2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55" name="Google Shape;1955;p32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6" name="Google Shape;1956;p32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957" name="Google Shape;1957;p32"/>
          <p:cNvSpPr/>
          <p:nvPr/>
        </p:nvSpPr>
        <p:spPr>
          <a:xfrm rot="9899989">
            <a:off x="-583964" y="462508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_1_1"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9" name="Google Shape;1959;p3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-2343514" flipH="1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60" name="Google Shape;1960;p33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1961" name="Google Shape;1961;p3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3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3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3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3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3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3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6" name="Google Shape;1996;p33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5809801" flipH="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7" name="Google Shape;1997;p33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8" name="Google Shape;1998;p33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1999" name="Google Shape;1999;p3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3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3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3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3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3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3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_1_1_1"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5" name="Google Shape;2035;p34"/>
          <p:cNvPicPr preferRelativeResize="0"/>
          <p:nvPr/>
        </p:nvPicPr>
        <p:blipFill>
          <a:blip r:embed="rId2">
            <a:alphaModFix amt="64000"/>
          </a:blip>
          <a:stretch>
            <a:fillRect/>
          </a:stretch>
        </p:blipFill>
        <p:spPr>
          <a:xfrm rot="5400000">
            <a:off x="6963311" y="-630813"/>
            <a:ext cx="3592176" cy="30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34"/>
          <p:cNvPicPr preferRelativeResize="0"/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 rot="1326165" flipH="1">
            <a:off x="-191445" y="4128883"/>
            <a:ext cx="3297389" cy="22766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34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2038" name="Google Shape;2038;p34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4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4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4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4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4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4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4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4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4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4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4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4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4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4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4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4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4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4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4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4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4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4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4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3" name="Google Shape;2073;p34"/>
          <p:cNvSpPr/>
          <p:nvPr/>
        </p:nvSpPr>
        <p:spPr>
          <a:xfrm>
            <a:off x="4566955" y="-2521549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4" name="Google Shape;2074;p34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7675040">
            <a:off x="2669916" y="-1516164"/>
            <a:ext cx="2894877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5" name="Google Shape;2075;p34"/>
          <p:cNvPicPr preferRelativeResize="0"/>
          <p:nvPr/>
        </p:nvPicPr>
        <p:blipFill>
          <a:blip r:embed="rId5">
            <a:alphaModFix amt="74000"/>
          </a:blip>
          <a:stretch>
            <a:fillRect/>
          </a:stretch>
        </p:blipFill>
        <p:spPr>
          <a:xfrm rot="-9631575" flipH="1">
            <a:off x="-1503235" y="-1230424"/>
            <a:ext cx="2894874" cy="25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4_1_1_2"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7" name="Google Shape;2077;p35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5399990" flipH="1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8" name="Google Shape;2078;p35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2079" name="Google Shape;2079;p35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5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5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5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5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5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5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5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5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5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5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5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5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5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5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5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5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5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5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5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5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5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5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5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5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5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5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5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5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5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5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5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5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14" name="Google Shape;2114;p35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5" name="Google Shape;2115;p35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2116" name="Google Shape;2116;p35"/>
          <p:cNvSpPr/>
          <p:nvPr/>
        </p:nvSpPr>
        <p:spPr>
          <a:xfrm rot="9899989">
            <a:off x="-583964" y="462508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3"/>
          <p:cNvPicPr preferRelativeResize="0"/>
          <p:nvPr/>
        </p:nvPicPr>
        <p:blipFill>
          <a:blip r:embed="rId2">
            <a:alphaModFix amt="76000"/>
          </a:blip>
          <a:stretch>
            <a:fillRect/>
          </a:stretch>
        </p:blipFill>
        <p:spPr>
          <a:xfrm>
            <a:off x="345175" y="3258079"/>
            <a:ext cx="8158656" cy="30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3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>
            <a:off x="1630988" y="143888"/>
            <a:ext cx="5882026" cy="4855727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3"/>
          <p:cNvSpPr/>
          <p:nvPr/>
        </p:nvSpPr>
        <p:spPr>
          <a:xfrm>
            <a:off x="4379243" y="-2465274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" name="Google Shape;93;p3"/>
          <p:cNvGrpSpPr/>
          <p:nvPr/>
        </p:nvGrpSpPr>
        <p:grpSpPr>
          <a:xfrm rot="-2700000">
            <a:off x="473130" y="2695837"/>
            <a:ext cx="1344349" cy="2469678"/>
            <a:chOff x="272875" y="1419395"/>
            <a:chExt cx="255950" cy="563168"/>
          </a:xfrm>
        </p:grpSpPr>
        <p:sp>
          <p:nvSpPr>
            <p:cNvPr id="94" name="Google Shape;94;p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3"/>
          <p:cNvGrpSpPr/>
          <p:nvPr/>
        </p:nvGrpSpPr>
        <p:grpSpPr>
          <a:xfrm rot="-2700000">
            <a:off x="8026513" y="-183341"/>
            <a:ext cx="1344349" cy="1995327"/>
            <a:chOff x="272875" y="1527563"/>
            <a:chExt cx="255950" cy="455000"/>
          </a:xfrm>
        </p:grpSpPr>
        <p:sp>
          <p:nvSpPr>
            <p:cNvPr id="130" name="Google Shape;130;p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3"/>
          <p:cNvSpPr txBox="1">
            <a:spLocks noGrp="1"/>
          </p:cNvSpPr>
          <p:nvPr>
            <p:ph type="subTitle" idx="1"/>
          </p:nvPr>
        </p:nvSpPr>
        <p:spPr>
          <a:xfrm>
            <a:off x="2646000" y="3114137"/>
            <a:ext cx="38520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>
                <a:solidFill>
                  <a:srgbClr val="1C458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800"/>
              <a:buNone/>
              <a:defRPr sz="800">
                <a:solidFill>
                  <a:srgbClr val="3C78D8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3"/>
          <p:cNvSpPr txBox="1">
            <a:spLocks noGrp="1"/>
          </p:cNvSpPr>
          <p:nvPr>
            <p:ph type="title" idx="2" hasCustomPrompt="1"/>
          </p:nvPr>
        </p:nvSpPr>
        <p:spPr>
          <a:xfrm>
            <a:off x="2646000" y="894175"/>
            <a:ext cx="3852000" cy="203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5000">
                <a:solidFill>
                  <a:srgbClr val="1C458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"/>
          <p:cNvSpPr txBox="1">
            <a:spLocks noGrp="1"/>
          </p:cNvSpPr>
          <p:nvPr>
            <p:ph type="subTitle" idx="1"/>
          </p:nvPr>
        </p:nvSpPr>
        <p:spPr>
          <a:xfrm flipH="1">
            <a:off x="5047900" y="2607067"/>
            <a:ext cx="3367800" cy="10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9"/>
          <p:cNvSpPr txBox="1">
            <a:spLocks noGrp="1"/>
          </p:cNvSpPr>
          <p:nvPr>
            <p:ph type="ctrTitle"/>
          </p:nvPr>
        </p:nvSpPr>
        <p:spPr>
          <a:xfrm flipH="1">
            <a:off x="4571900" y="1697799"/>
            <a:ext cx="3860400" cy="93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543" name="Google Shape;543;p9"/>
          <p:cNvPicPr preferRelativeResize="0"/>
          <p:nvPr/>
        </p:nvPicPr>
        <p:blipFill>
          <a:blip r:embed="rId2">
            <a:alphaModFix amt="82000"/>
          </a:blip>
          <a:stretch>
            <a:fillRect/>
          </a:stretch>
        </p:blipFill>
        <p:spPr>
          <a:xfrm>
            <a:off x="6498000" y="3581373"/>
            <a:ext cx="3440400" cy="2840126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9"/>
          <p:cNvSpPr/>
          <p:nvPr/>
        </p:nvSpPr>
        <p:spPr>
          <a:xfrm rot="-2569776">
            <a:off x="7774946" y="-1017900"/>
            <a:ext cx="2265043" cy="2165797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5" name="Google Shape;545;p9"/>
          <p:cNvGrpSpPr/>
          <p:nvPr/>
        </p:nvGrpSpPr>
        <p:grpSpPr>
          <a:xfrm rot="-6629356">
            <a:off x="7495291" y="3526103"/>
            <a:ext cx="1344346" cy="2469672"/>
            <a:chOff x="272875" y="1419395"/>
            <a:chExt cx="255950" cy="563168"/>
          </a:xfrm>
        </p:grpSpPr>
        <p:sp>
          <p:nvSpPr>
            <p:cNvPr id="546" name="Google Shape;546;p9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1" name="Google Shape;581;p9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 rot="-5400005">
            <a:off x="-1096437" y="-959501"/>
            <a:ext cx="3632875" cy="299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Google Shape;668;p1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-1538275" flipH="1">
            <a:off x="-1241959" y="-985041"/>
            <a:ext cx="3297390" cy="2276635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13"/>
          <p:cNvSpPr/>
          <p:nvPr/>
        </p:nvSpPr>
        <p:spPr>
          <a:xfrm rot="3011561">
            <a:off x="8474812" y="4330185"/>
            <a:ext cx="1345837" cy="1286867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" name="Google Shape;670;p13"/>
          <p:cNvGrpSpPr/>
          <p:nvPr/>
        </p:nvGrpSpPr>
        <p:grpSpPr>
          <a:xfrm rot="3559955">
            <a:off x="-42012" y="-631342"/>
            <a:ext cx="1344348" cy="1995332"/>
            <a:chOff x="272875" y="1527563"/>
            <a:chExt cx="255950" cy="455000"/>
          </a:xfrm>
        </p:grpSpPr>
        <p:sp>
          <p:nvSpPr>
            <p:cNvPr id="671" name="Google Shape;671;p13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3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3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3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3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06" name="Google Shape;706;p13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10024386">
            <a:off x="7156213" y="-1143378"/>
            <a:ext cx="2894879" cy="2593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13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-7120613" flipH="1">
            <a:off x="5305666" y="-1758350"/>
            <a:ext cx="2894876" cy="2593327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13"/>
          <p:cNvSpPr txBox="1">
            <a:spLocks noGrp="1"/>
          </p:cNvSpPr>
          <p:nvPr>
            <p:ph type="title" hasCustomPrompt="1"/>
          </p:nvPr>
        </p:nvSpPr>
        <p:spPr>
          <a:xfrm>
            <a:off x="3170031" y="3417401"/>
            <a:ext cx="1036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09" name="Google Shape;709;p13"/>
          <p:cNvSpPr txBox="1">
            <a:spLocks noGrp="1"/>
          </p:cNvSpPr>
          <p:nvPr>
            <p:ph type="title" idx="2" hasCustomPrompt="1"/>
          </p:nvPr>
        </p:nvSpPr>
        <p:spPr>
          <a:xfrm>
            <a:off x="5686543" y="3417401"/>
            <a:ext cx="1036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0" name="Google Shape;710;p13"/>
          <p:cNvSpPr txBox="1">
            <a:spLocks noGrp="1"/>
          </p:cNvSpPr>
          <p:nvPr>
            <p:ph type="title" idx="3" hasCustomPrompt="1"/>
          </p:nvPr>
        </p:nvSpPr>
        <p:spPr>
          <a:xfrm>
            <a:off x="5697526" y="1667000"/>
            <a:ext cx="1036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1" name="Google Shape;711;p13"/>
          <p:cNvSpPr txBox="1">
            <a:spLocks noGrp="1"/>
          </p:cNvSpPr>
          <p:nvPr>
            <p:ph type="title" idx="4" hasCustomPrompt="1"/>
          </p:nvPr>
        </p:nvSpPr>
        <p:spPr>
          <a:xfrm>
            <a:off x="637282" y="3444201"/>
            <a:ext cx="1036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2" name="Google Shape;712;p13"/>
          <p:cNvSpPr txBox="1">
            <a:spLocks noGrp="1"/>
          </p:cNvSpPr>
          <p:nvPr>
            <p:ph type="title" idx="5" hasCustomPrompt="1"/>
          </p:nvPr>
        </p:nvSpPr>
        <p:spPr>
          <a:xfrm>
            <a:off x="637282" y="1667000"/>
            <a:ext cx="1036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3" name="Google Shape;713;p13"/>
          <p:cNvSpPr txBox="1">
            <a:spLocks noGrp="1"/>
          </p:cNvSpPr>
          <p:nvPr>
            <p:ph type="title" idx="6" hasCustomPrompt="1"/>
          </p:nvPr>
        </p:nvSpPr>
        <p:spPr>
          <a:xfrm>
            <a:off x="3170031" y="1667000"/>
            <a:ext cx="1036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4" name="Google Shape;714;p13"/>
          <p:cNvSpPr txBox="1">
            <a:spLocks noGrp="1"/>
          </p:cNvSpPr>
          <p:nvPr>
            <p:ph type="ctrTitle" idx="7"/>
          </p:nvPr>
        </p:nvSpPr>
        <p:spPr>
          <a:xfrm>
            <a:off x="4160248" y="326740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15" name="Google Shape;715;p13"/>
          <p:cNvSpPr txBox="1">
            <a:spLocks noGrp="1"/>
          </p:cNvSpPr>
          <p:nvPr>
            <p:ph type="subTitle" idx="1"/>
          </p:nvPr>
        </p:nvSpPr>
        <p:spPr>
          <a:xfrm>
            <a:off x="4160247" y="3572896"/>
            <a:ext cx="18210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13"/>
          <p:cNvSpPr txBox="1">
            <a:spLocks noGrp="1"/>
          </p:cNvSpPr>
          <p:nvPr>
            <p:ph type="ctrTitle" idx="8"/>
          </p:nvPr>
        </p:nvSpPr>
        <p:spPr>
          <a:xfrm>
            <a:off x="6688381" y="326740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17" name="Google Shape;717;p13"/>
          <p:cNvSpPr txBox="1">
            <a:spLocks noGrp="1"/>
          </p:cNvSpPr>
          <p:nvPr>
            <p:ph type="subTitle" idx="9"/>
          </p:nvPr>
        </p:nvSpPr>
        <p:spPr>
          <a:xfrm>
            <a:off x="6688378" y="3572896"/>
            <a:ext cx="18210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13"/>
          <p:cNvSpPr/>
          <p:nvPr/>
        </p:nvSpPr>
        <p:spPr>
          <a:xfrm>
            <a:off x="1150175" y="2700900"/>
            <a:ext cx="2525" cy="25"/>
          </a:xfrm>
          <a:custGeom>
            <a:avLst/>
            <a:gdLst/>
            <a:ahLst/>
            <a:cxnLst/>
            <a:rect l="l" t="t" r="r" b="b"/>
            <a:pathLst>
              <a:path w="101" h="1" extrusionOk="0">
                <a:moveTo>
                  <a:pt x="101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719" name="Google Shape;719;p13"/>
          <p:cNvSpPr txBox="1">
            <a:spLocks noGrp="1"/>
          </p:cNvSpPr>
          <p:nvPr>
            <p:ph type="ctrTitle" idx="13"/>
          </p:nvPr>
        </p:nvSpPr>
        <p:spPr>
          <a:xfrm>
            <a:off x="6688650" y="149005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20" name="Google Shape;720;p13"/>
          <p:cNvSpPr txBox="1">
            <a:spLocks noGrp="1"/>
          </p:cNvSpPr>
          <p:nvPr>
            <p:ph type="subTitle" idx="14"/>
          </p:nvPr>
        </p:nvSpPr>
        <p:spPr>
          <a:xfrm>
            <a:off x="6688665" y="1791550"/>
            <a:ext cx="1821000" cy="7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13"/>
          <p:cNvSpPr txBox="1">
            <a:spLocks noGrp="1"/>
          </p:cNvSpPr>
          <p:nvPr>
            <p:ph type="ctrTitle" idx="15"/>
          </p:nvPr>
        </p:nvSpPr>
        <p:spPr>
          <a:xfrm>
            <a:off x="1622668" y="326740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22" name="Google Shape;722;p13"/>
          <p:cNvSpPr txBox="1">
            <a:spLocks noGrp="1"/>
          </p:cNvSpPr>
          <p:nvPr>
            <p:ph type="subTitle" idx="16"/>
          </p:nvPr>
        </p:nvSpPr>
        <p:spPr>
          <a:xfrm>
            <a:off x="1622669" y="3572896"/>
            <a:ext cx="18210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13"/>
          <p:cNvSpPr txBox="1">
            <a:spLocks noGrp="1"/>
          </p:cNvSpPr>
          <p:nvPr>
            <p:ph type="ctrTitle" idx="17"/>
          </p:nvPr>
        </p:nvSpPr>
        <p:spPr>
          <a:xfrm>
            <a:off x="1622668" y="149005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24" name="Google Shape;724;p13"/>
          <p:cNvSpPr txBox="1">
            <a:spLocks noGrp="1"/>
          </p:cNvSpPr>
          <p:nvPr>
            <p:ph type="subTitle" idx="18"/>
          </p:nvPr>
        </p:nvSpPr>
        <p:spPr>
          <a:xfrm>
            <a:off x="1622669" y="1791550"/>
            <a:ext cx="1821000" cy="7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5" name="Google Shape;725;p13"/>
          <p:cNvSpPr txBox="1">
            <a:spLocks noGrp="1"/>
          </p:cNvSpPr>
          <p:nvPr>
            <p:ph type="ctrTitle" idx="19"/>
          </p:nvPr>
        </p:nvSpPr>
        <p:spPr>
          <a:xfrm>
            <a:off x="4160243" y="149005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26" name="Google Shape;726;p13"/>
          <p:cNvSpPr txBox="1">
            <a:spLocks noGrp="1"/>
          </p:cNvSpPr>
          <p:nvPr>
            <p:ph type="subTitle" idx="20"/>
          </p:nvPr>
        </p:nvSpPr>
        <p:spPr>
          <a:xfrm>
            <a:off x="4160258" y="1791550"/>
            <a:ext cx="1821000" cy="7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7" name="Google Shape;727;p13"/>
          <p:cNvSpPr txBox="1">
            <a:spLocks noGrp="1"/>
          </p:cNvSpPr>
          <p:nvPr>
            <p:ph type="ctrTitle" idx="21"/>
          </p:nvPr>
        </p:nvSpPr>
        <p:spPr>
          <a:xfrm>
            <a:off x="720000" y="342524"/>
            <a:ext cx="7704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_1"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" name="Google Shape;771;p15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8456486" flipH="1">
            <a:off x="7252441" y="4177105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2" name="Google Shape;772;p15"/>
          <p:cNvGrpSpPr/>
          <p:nvPr/>
        </p:nvGrpSpPr>
        <p:grpSpPr>
          <a:xfrm rot="2700046">
            <a:off x="8023488" y="3760130"/>
            <a:ext cx="1344367" cy="1995327"/>
            <a:chOff x="272875" y="1527563"/>
            <a:chExt cx="255950" cy="455000"/>
          </a:xfrm>
        </p:grpSpPr>
        <p:sp>
          <p:nvSpPr>
            <p:cNvPr id="773" name="Google Shape;773;p15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5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5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5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5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5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5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5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5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5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5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08" name="Google Shape;808;p15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5809801" flipH="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15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9663874">
            <a:off x="-3354179" y="-1777728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0" name="Google Shape;810;p15"/>
          <p:cNvGrpSpPr/>
          <p:nvPr/>
        </p:nvGrpSpPr>
        <p:grpSpPr>
          <a:xfrm rot="-7181356">
            <a:off x="474922" y="-1462434"/>
            <a:ext cx="1344356" cy="2469645"/>
            <a:chOff x="272875" y="1419395"/>
            <a:chExt cx="255950" cy="563168"/>
          </a:xfrm>
        </p:grpSpPr>
        <p:sp>
          <p:nvSpPr>
            <p:cNvPr id="811" name="Google Shape;811;p15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5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5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5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5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5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5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5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5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5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5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5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" name="Google Shape;846;p15"/>
          <p:cNvSpPr/>
          <p:nvPr/>
        </p:nvSpPr>
        <p:spPr>
          <a:xfrm rot="3011561">
            <a:off x="8384437" y="-796490"/>
            <a:ext cx="1345837" cy="1286867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15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_1_1"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16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-2343514" flipH="1">
            <a:off x="-1166545" y="-1270720"/>
            <a:ext cx="3297389" cy="22766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0" name="Google Shape;850;p16"/>
          <p:cNvGrpSpPr/>
          <p:nvPr/>
        </p:nvGrpSpPr>
        <p:grpSpPr>
          <a:xfrm rot="-8099954">
            <a:off x="15431" y="-572435"/>
            <a:ext cx="1344367" cy="1995327"/>
            <a:chOff x="272875" y="1527563"/>
            <a:chExt cx="255950" cy="455000"/>
          </a:xfrm>
        </p:grpSpPr>
        <p:sp>
          <p:nvSpPr>
            <p:cNvPr id="851" name="Google Shape;851;p16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6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6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6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86" name="Google Shape;886;p16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5809801" flipH="1">
            <a:off x="7609918" y="-1097658"/>
            <a:ext cx="2894870" cy="2593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7" name="Google Shape;887;p16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10754694">
            <a:off x="2497948" y="4487275"/>
            <a:ext cx="7605809" cy="2832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8" name="Google Shape;888;p16"/>
          <p:cNvGrpSpPr/>
          <p:nvPr/>
        </p:nvGrpSpPr>
        <p:grpSpPr>
          <a:xfrm flipH="1">
            <a:off x="-624375" y="3487614"/>
            <a:ext cx="1344377" cy="2469659"/>
            <a:chOff x="272875" y="1419395"/>
            <a:chExt cx="255950" cy="563168"/>
          </a:xfrm>
        </p:grpSpPr>
        <p:sp>
          <p:nvSpPr>
            <p:cNvPr id="889" name="Google Shape;889;p16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6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6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6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6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6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6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6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6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6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6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6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6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16"/>
          <p:cNvSpPr txBox="1">
            <a:spLocks noGrp="1"/>
          </p:cNvSpPr>
          <p:nvPr>
            <p:ph type="ctrTitle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925" name="Google Shape;925;p16"/>
          <p:cNvSpPr/>
          <p:nvPr/>
        </p:nvSpPr>
        <p:spPr>
          <a:xfrm rot="231922" flipH="1">
            <a:off x="7469257" y="-6453732"/>
            <a:ext cx="4623938" cy="7256951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4" name="Google Shape;1014;p19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-2343514" flipH="1">
            <a:off x="-1156226" y="-1467160"/>
            <a:ext cx="3297389" cy="227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5" name="Google Shape;1015;p19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6" name="Google Shape;1016;p19"/>
          <p:cNvGrpSpPr/>
          <p:nvPr/>
        </p:nvGrpSpPr>
        <p:grpSpPr>
          <a:xfrm rot="-8099954">
            <a:off x="25750" y="-768875"/>
            <a:ext cx="1344367" cy="1995327"/>
            <a:chOff x="272875" y="1527563"/>
            <a:chExt cx="255950" cy="455000"/>
          </a:xfrm>
        </p:grpSpPr>
        <p:sp>
          <p:nvSpPr>
            <p:cNvPr id="1017" name="Google Shape;1017;p19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9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9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9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9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9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9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9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9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9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9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9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9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9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9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9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9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9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9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9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9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9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9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9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9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9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9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9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9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9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9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9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9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9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9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52" name="Google Shape;1052;p19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6814727" flipH="1">
            <a:off x="7454267" y="-1182806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3" name="Google Shape;1053;p19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-1136126">
            <a:off x="4365128" y="4231553"/>
            <a:ext cx="7605805" cy="28323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4" name="Google Shape;1054;p19"/>
          <p:cNvGrpSpPr/>
          <p:nvPr/>
        </p:nvGrpSpPr>
        <p:grpSpPr>
          <a:xfrm rot="3618644">
            <a:off x="7686877" y="3841497"/>
            <a:ext cx="1344356" cy="2469645"/>
            <a:chOff x="272875" y="1419395"/>
            <a:chExt cx="255950" cy="563168"/>
          </a:xfrm>
        </p:grpSpPr>
        <p:sp>
          <p:nvSpPr>
            <p:cNvPr id="1055" name="Google Shape;1055;p19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9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9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9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9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9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9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9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9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9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9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9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9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9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9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9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9"/>
            <p:cNvSpPr/>
            <p:nvPr/>
          </p:nvSpPr>
          <p:spPr>
            <a:xfrm>
              <a:off x="369050" y="1615955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9"/>
            <p:cNvSpPr/>
            <p:nvPr/>
          </p:nvSpPr>
          <p:spPr>
            <a:xfrm>
              <a:off x="490635" y="1582215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9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9"/>
            <p:cNvSpPr/>
            <p:nvPr/>
          </p:nvSpPr>
          <p:spPr>
            <a:xfrm>
              <a:off x="438343" y="1487068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9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9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9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9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9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9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9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9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9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9"/>
            <p:cNvSpPr/>
            <p:nvPr/>
          </p:nvSpPr>
          <p:spPr>
            <a:xfrm>
              <a:off x="360075" y="195388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9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9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9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9"/>
            <p:cNvSpPr/>
            <p:nvPr/>
          </p:nvSpPr>
          <p:spPr>
            <a:xfrm>
              <a:off x="394558" y="1560904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9"/>
            <p:cNvSpPr/>
            <p:nvPr/>
          </p:nvSpPr>
          <p:spPr>
            <a:xfrm>
              <a:off x="418850" y="1419395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0" name="Google Shape;1090;p19"/>
          <p:cNvSpPr txBox="1">
            <a:spLocks noGrp="1"/>
          </p:cNvSpPr>
          <p:nvPr>
            <p:ph type="title"/>
          </p:nvPr>
        </p:nvSpPr>
        <p:spPr>
          <a:xfrm>
            <a:off x="720000" y="2586216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91" name="Google Shape;1091;p19"/>
          <p:cNvSpPr txBox="1">
            <a:spLocks noGrp="1"/>
          </p:cNvSpPr>
          <p:nvPr>
            <p:ph type="subTitle" idx="1"/>
          </p:nvPr>
        </p:nvSpPr>
        <p:spPr>
          <a:xfrm>
            <a:off x="720000" y="3321129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2" name="Google Shape;1092;p19"/>
          <p:cNvSpPr txBox="1">
            <a:spLocks noGrp="1"/>
          </p:cNvSpPr>
          <p:nvPr>
            <p:ph type="title" idx="2"/>
          </p:nvPr>
        </p:nvSpPr>
        <p:spPr>
          <a:xfrm>
            <a:off x="3403800" y="2586216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93" name="Google Shape;1093;p19"/>
          <p:cNvSpPr txBox="1">
            <a:spLocks noGrp="1"/>
          </p:cNvSpPr>
          <p:nvPr>
            <p:ph type="subTitle" idx="3"/>
          </p:nvPr>
        </p:nvSpPr>
        <p:spPr>
          <a:xfrm>
            <a:off x="3403800" y="3321129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4" name="Google Shape;1094;p19"/>
          <p:cNvSpPr txBox="1">
            <a:spLocks noGrp="1"/>
          </p:cNvSpPr>
          <p:nvPr>
            <p:ph type="title" idx="4"/>
          </p:nvPr>
        </p:nvSpPr>
        <p:spPr>
          <a:xfrm>
            <a:off x="6100400" y="2586209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95" name="Google Shape;1095;p19"/>
          <p:cNvSpPr txBox="1">
            <a:spLocks noGrp="1"/>
          </p:cNvSpPr>
          <p:nvPr>
            <p:ph type="subTitle" idx="5"/>
          </p:nvPr>
        </p:nvSpPr>
        <p:spPr>
          <a:xfrm>
            <a:off x="6100400" y="3321129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6" name="Google Shape;1096;p19"/>
          <p:cNvSpPr txBox="1">
            <a:spLocks noGrp="1"/>
          </p:cNvSpPr>
          <p:nvPr>
            <p:ph type="ctrTitle" idx="6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 and text">
  <p:cSld name="BLANK_1_1_1_1_1_1"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24"/>
          <p:cNvSpPr txBox="1">
            <a:spLocks noGrp="1"/>
          </p:cNvSpPr>
          <p:nvPr>
            <p:ph type="title" hasCustomPrompt="1"/>
          </p:nvPr>
        </p:nvSpPr>
        <p:spPr>
          <a:xfrm>
            <a:off x="3040947" y="1992075"/>
            <a:ext cx="1135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1" name="Google Shape;1441;p24"/>
          <p:cNvSpPr txBox="1">
            <a:spLocks noGrp="1"/>
          </p:cNvSpPr>
          <p:nvPr>
            <p:ph type="subTitle" idx="1"/>
          </p:nvPr>
        </p:nvSpPr>
        <p:spPr>
          <a:xfrm>
            <a:off x="4570802" y="3295975"/>
            <a:ext cx="19134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2" name="Google Shape;1442;p24"/>
          <p:cNvSpPr txBox="1">
            <a:spLocks noGrp="1"/>
          </p:cNvSpPr>
          <p:nvPr>
            <p:ph type="title" idx="2" hasCustomPrompt="1"/>
          </p:nvPr>
        </p:nvSpPr>
        <p:spPr>
          <a:xfrm>
            <a:off x="4959602" y="1992075"/>
            <a:ext cx="1135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3" name="Google Shape;1443;p24"/>
          <p:cNvSpPr txBox="1">
            <a:spLocks noGrp="1"/>
          </p:cNvSpPr>
          <p:nvPr>
            <p:ph type="subTitle" idx="3"/>
          </p:nvPr>
        </p:nvSpPr>
        <p:spPr>
          <a:xfrm>
            <a:off x="2645697" y="3295975"/>
            <a:ext cx="19263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4" name="Google Shape;1444;p24"/>
          <p:cNvSpPr txBox="1">
            <a:spLocks noGrp="1"/>
          </p:cNvSpPr>
          <p:nvPr>
            <p:ph type="title" idx="4" hasCustomPrompt="1"/>
          </p:nvPr>
        </p:nvSpPr>
        <p:spPr>
          <a:xfrm>
            <a:off x="6926450" y="1992075"/>
            <a:ext cx="1083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5" name="Google Shape;1445;p24"/>
          <p:cNvSpPr txBox="1">
            <a:spLocks noGrp="1"/>
          </p:cNvSpPr>
          <p:nvPr>
            <p:ph type="subTitle" idx="5"/>
          </p:nvPr>
        </p:nvSpPr>
        <p:spPr>
          <a:xfrm>
            <a:off x="6507950" y="3295975"/>
            <a:ext cx="19200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6" name="Google Shape;1446;p24"/>
          <p:cNvSpPr txBox="1">
            <a:spLocks noGrp="1"/>
          </p:cNvSpPr>
          <p:nvPr>
            <p:ph type="title" idx="6" hasCustomPrompt="1"/>
          </p:nvPr>
        </p:nvSpPr>
        <p:spPr>
          <a:xfrm>
            <a:off x="1146160" y="1992075"/>
            <a:ext cx="1083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7" name="Google Shape;1447;p24"/>
          <p:cNvSpPr txBox="1">
            <a:spLocks noGrp="1"/>
          </p:cNvSpPr>
          <p:nvPr>
            <p:ph type="subTitle" idx="7"/>
          </p:nvPr>
        </p:nvSpPr>
        <p:spPr>
          <a:xfrm>
            <a:off x="724510" y="3295975"/>
            <a:ext cx="19263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24"/>
          <p:cNvSpPr txBox="1">
            <a:spLocks noGrp="1"/>
          </p:cNvSpPr>
          <p:nvPr>
            <p:ph type="subTitle" idx="8"/>
          </p:nvPr>
        </p:nvSpPr>
        <p:spPr>
          <a:xfrm>
            <a:off x="722260" y="3632696"/>
            <a:ext cx="1930800" cy="80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9" name="Google Shape;1449;p24"/>
          <p:cNvSpPr txBox="1">
            <a:spLocks noGrp="1"/>
          </p:cNvSpPr>
          <p:nvPr>
            <p:ph type="subTitle" idx="9"/>
          </p:nvPr>
        </p:nvSpPr>
        <p:spPr>
          <a:xfrm>
            <a:off x="2643447" y="3632696"/>
            <a:ext cx="1930800" cy="80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0" name="Google Shape;1450;p24"/>
          <p:cNvSpPr txBox="1">
            <a:spLocks noGrp="1"/>
          </p:cNvSpPr>
          <p:nvPr>
            <p:ph type="subTitle" idx="13"/>
          </p:nvPr>
        </p:nvSpPr>
        <p:spPr>
          <a:xfrm>
            <a:off x="4562102" y="3632696"/>
            <a:ext cx="1930800" cy="80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1" name="Google Shape;1451;p24"/>
          <p:cNvSpPr txBox="1">
            <a:spLocks noGrp="1"/>
          </p:cNvSpPr>
          <p:nvPr>
            <p:ph type="subTitle" idx="14"/>
          </p:nvPr>
        </p:nvSpPr>
        <p:spPr>
          <a:xfrm>
            <a:off x="6502550" y="3632700"/>
            <a:ext cx="1930800" cy="80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52" name="Google Shape;1452;p24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 rot="5399990" flipH="1">
            <a:off x="7705516" y="-598319"/>
            <a:ext cx="3297389" cy="22766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3" name="Google Shape;1453;p24"/>
          <p:cNvGrpSpPr/>
          <p:nvPr/>
        </p:nvGrpSpPr>
        <p:grpSpPr>
          <a:xfrm rot="-987768">
            <a:off x="7751817" y="-266278"/>
            <a:ext cx="1344359" cy="1995308"/>
            <a:chOff x="272875" y="1527563"/>
            <a:chExt cx="255950" cy="455000"/>
          </a:xfrm>
        </p:grpSpPr>
        <p:sp>
          <p:nvSpPr>
            <p:cNvPr id="1454" name="Google Shape;1454;p24"/>
            <p:cNvSpPr/>
            <p:nvPr/>
          </p:nvSpPr>
          <p:spPr>
            <a:xfrm>
              <a:off x="471925" y="1963988"/>
              <a:ext cx="26575" cy="18575"/>
            </a:xfrm>
            <a:custGeom>
              <a:avLst/>
              <a:gdLst/>
              <a:ahLst/>
              <a:cxnLst/>
              <a:rect l="l" t="t" r="r" b="b"/>
              <a:pathLst>
                <a:path w="1063" h="743" extrusionOk="0">
                  <a:moveTo>
                    <a:pt x="724" y="0"/>
                  </a:moveTo>
                  <a:cubicBezTo>
                    <a:pt x="636" y="0"/>
                    <a:pt x="547" y="14"/>
                    <a:pt x="512" y="41"/>
                  </a:cubicBezTo>
                  <a:cubicBezTo>
                    <a:pt x="323" y="230"/>
                    <a:pt x="152" y="420"/>
                    <a:pt x="0" y="628"/>
                  </a:cubicBezTo>
                  <a:lnTo>
                    <a:pt x="57" y="742"/>
                  </a:lnTo>
                  <a:cubicBezTo>
                    <a:pt x="247" y="742"/>
                    <a:pt x="436" y="704"/>
                    <a:pt x="626" y="647"/>
                  </a:cubicBezTo>
                  <a:cubicBezTo>
                    <a:pt x="929" y="496"/>
                    <a:pt x="1062" y="249"/>
                    <a:pt x="948" y="60"/>
                  </a:cubicBezTo>
                  <a:cubicBezTo>
                    <a:pt x="928" y="19"/>
                    <a:pt x="826" y="0"/>
                    <a:pt x="72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4"/>
            <p:cNvSpPr/>
            <p:nvPr/>
          </p:nvSpPr>
          <p:spPr>
            <a:xfrm>
              <a:off x="366725" y="1787738"/>
              <a:ext cx="29875" cy="22300"/>
            </a:xfrm>
            <a:custGeom>
              <a:avLst/>
              <a:gdLst/>
              <a:ahLst/>
              <a:cxnLst/>
              <a:rect l="l" t="t" r="r" b="b"/>
              <a:pathLst>
                <a:path w="1195" h="892" extrusionOk="0">
                  <a:moveTo>
                    <a:pt x="607" y="1"/>
                  </a:moveTo>
                  <a:cubicBezTo>
                    <a:pt x="0" y="1"/>
                    <a:pt x="0" y="892"/>
                    <a:pt x="607" y="892"/>
                  </a:cubicBezTo>
                  <a:cubicBezTo>
                    <a:pt x="1194" y="892"/>
                    <a:pt x="1194" y="1"/>
                    <a:pt x="60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4"/>
            <p:cNvSpPr/>
            <p:nvPr/>
          </p:nvSpPr>
          <p:spPr>
            <a:xfrm>
              <a:off x="380450" y="183561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1"/>
                  </a:moveTo>
                  <a:cubicBezTo>
                    <a:pt x="1" y="38"/>
                    <a:pt x="1" y="323"/>
                    <a:pt x="209" y="342"/>
                  </a:cubicBezTo>
                  <a:cubicBezTo>
                    <a:pt x="399" y="323"/>
                    <a:pt x="399" y="38"/>
                    <a:pt x="209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4"/>
            <p:cNvSpPr/>
            <p:nvPr/>
          </p:nvSpPr>
          <p:spPr>
            <a:xfrm>
              <a:off x="416475" y="1837513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14" y="0"/>
                  </a:moveTo>
                  <a:cubicBezTo>
                    <a:pt x="0" y="19"/>
                    <a:pt x="0" y="171"/>
                    <a:pt x="114" y="190"/>
                  </a:cubicBezTo>
                  <a:cubicBezTo>
                    <a:pt x="228" y="171"/>
                    <a:pt x="228" y="19"/>
                    <a:pt x="11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4"/>
            <p:cNvSpPr/>
            <p:nvPr/>
          </p:nvSpPr>
          <p:spPr>
            <a:xfrm>
              <a:off x="415525" y="1877788"/>
              <a:ext cx="7600" cy="10675"/>
            </a:xfrm>
            <a:custGeom>
              <a:avLst/>
              <a:gdLst/>
              <a:ahLst/>
              <a:cxnLst/>
              <a:rect l="l" t="t" r="r" b="b"/>
              <a:pathLst>
                <a:path w="304" h="427" extrusionOk="0">
                  <a:moveTo>
                    <a:pt x="171" y="1"/>
                  </a:moveTo>
                  <a:cubicBezTo>
                    <a:pt x="133" y="1"/>
                    <a:pt x="95" y="20"/>
                    <a:pt x="76" y="39"/>
                  </a:cubicBezTo>
                  <a:lnTo>
                    <a:pt x="57" y="77"/>
                  </a:lnTo>
                  <a:cubicBezTo>
                    <a:pt x="38" y="95"/>
                    <a:pt x="38" y="114"/>
                    <a:pt x="38" y="133"/>
                  </a:cubicBezTo>
                  <a:lnTo>
                    <a:pt x="20" y="133"/>
                  </a:lnTo>
                  <a:cubicBezTo>
                    <a:pt x="20" y="190"/>
                    <a:pt x="20" y="228"/>
                    <a:pt x="1" y="285"/>
                  </a:cubicBezTo>
                  <a:cubicBezTo>
                    <a:pt x="1" y="304"/>
                    <a:pt x="1" y="323"/>
                    <a:pt x="20" y="342"/>
                  </a:cubicBezTo>
                  <a:cubicBezTo>
                    <a:pt x="20" y="361"/>
                    <a:pt x="38" y="380"/>
                    <a:pt x="38" y="380"/>
                  </a:cubicBezTo>
                  <a:cubicBezTo>
                    <a:pt x="57" y="399"/>
                    <a:pt x="76" y="418"/>
                    <a:pt x="95" y="418"/>
                  </a:cubicBezTo>
                  <a:cubicBezTo>
                    <a:pt x="108" y="418"/>
                    <a:pt x="121" y="426"/>
                    <a:pt x="133" y="426"/>
                  </a:cubicBezTo>
                  <a:cubicBezTo>
                    <a:pt x="140" y="426"/>
                    <a:pt x="146" y="424"/>
                    <a:pt x="152" y="418"/>
                  </a:cubicBezTo>
                  <a:lnTo>
                    <a:pt x="190" y="418"/>
                  </a:lnTo>
                  <a:cubicBezTo>
                    <a:pt x="209" y="418"/>
                    <a:pt x="228" y="418"/>
                    <a:pt x="247" y="399"/>
                  </a:cubicBezTo>
                  <a:cubicBezTo>
                    <a:pt x="285" y="361"/>
                    <a:pt x="285" y="323"/>
                    <a:pt x="285" y="285"/>
                  </a:cubicBezTo>
                  <a:lnTo>
                    <a:pt x="285" y="133"/>
                  </a:lnTo>
                  <a:cubicBezTo>
                    <a:pt x="304" y="114"/>
                    <a:pt x="304" y="95"/>
                    <a:pt x="285" y="95"/>
                  </a:cubicBezTo>
                  <a:cubicBezTo>
                    <a:pt x="285" y="77"/>
                    <a:pt x="285" y="58"/>
                    <a:pt x="266" y="39"/>
                  </a:cubicBezTo>
                  <a:cubicBezTo>
                    <a:pt x="228" y="20"/>
                    <a:pt x="209" y="1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4"/>
            <p:cNvSpPr/>
            <p:nvPr/>
          </p:nvSpPr>
          <p:spPr>
            <a:xfrm>
              <a:off x="432600" y="1937038"/>
              <a:ext cx="10450" cy="8075"/>
            </a:xfrm>
            <a:custGeom>
              <a:avLst/>
              <a:gdLst/>
              <a:ahLst/>
              <a:cxnLst/>
              <a:rect l="l" t="t" r="r" b="b"/>
              <a:pathLst>
                <a:path w="418" h="323" extrusionOk="0">
                  <a:moveTo>
                    <a:pt x="209" y="0"/>
                  </a:moveTo>
                  <a:cubicBezTo>
                    <a:pt x="0" y="0"/>
                    <a:pt x="0" y="323"/>
                    <a:pt x="209" y="323"/>
                  </a:cubicBezTo>
                  <a:cubicBezTo>
                    <a:pt x="417" y="323"/>
                    <a:pt x="417" y="0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4"/>
            <p:cNvSpPr/>
            <p:nvPr/>
          </p:nvSpPr>
          <p:spPr>
            <a:xfrm>
              <a:off x="452025" y="1974938"/>
              <a:ext cx="9500" cy="7150"/>
            </a:xfrm>
            <a:custGeom>
              <a:avLst/>
              <a:gdLst/>
              <a:ahLst/>
              <a:cxnLst/>
              <a:rect l="l" t="t" r="r" b="b"/>
              <a:pathLst>
                <a:path w="380" h="286" extrusionOk="0">
                  <a:moveTo>
                    <a:pt x="190" y="1"/>
                  </a:moveTo>
                  <a:cubicBezTo>
                    <a:pt x="0" y="1"/>
                    <a:pt x="0" y="285"/>
                    <a:pt x="190" y="285"/>
                  </a:cubicBezTo>
                  <a:cubicBezTo>
                    <a:pt x="379" y="285"/>
                    <a:pt x="379" y="1"/>
                    <a:pt x="19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4"/>
            <p:cNvSpPr/>
            <p:nvPr/>
          </p:nvSpPr>
          <p:spPr>
            <a:xfrm>
              <a:off x="472875" y="1918538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8" y="1"/>
                  </a:moveTo>
                  <a:cubicBezTo>
                    <a:pt x="0" y="1"/>
                    <a:pt x="0" y="608"/>
                    <a:pt x="398" y="608"/>
                  </a:cubicBezTo>
                  <a:cubicBezTo>
                    <a:pt x="797" y="608"/>
                    <a:pt x="797" y="1"/>
                    <a:pt x="398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4"/>
            <p:cNvSpPr/>
            <p:nvPr/>
          </p:nvSpPr>
          <p:spPr>
            <a:xfrm>
              <a:off x="444900" y="1890113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5"/>
                    <a:pt x="323" y="475"/>
                  </a:cubicBezTo>
                  <a:cubicBezTo>
                    <a:pt x="645" y="475"/>
                    <a:pt x="645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4"/>
            <p:cNvSpPr/>
            <p:nvPr/>
          </p:nvSpPr>
          <p:spPr>
            <a:xfrm>
              <a:off x="398475" y="1905288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228" y="0"/>
                  </a:moveTo>
                  <a:cubicBezTo>
                    <a:pt x="0" y="57"/>
                    <a:pt x="0" y="398"/>
                    <a:pt x="228" y="455"/>
                  </a:cubicBezTo>
                  <a:cubicBezTo>
                    <a:pt x="474" y="398"/>
                    <a:pt x="474" y="57"/>
                    <a:pt x="22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4"/>
            <p:cNvSpPr/>
            <p:nvPr/>
          </p:nvSpPr>
          <p:spPr>
            <a:xfrm>
              <a:off x="454400" y="1849363"/>
              <a:ext cx="11850" cy="11400"/>
            </a:xfrm>
            <a:custGeom>
              <a:avLst/>
              <a:gdLst/>
              <a:ahLst/>
              <a:cxnLst/>
              <a:rect l="l" t="t" r="r" b="b"/>
              <a:pathLst>
                <a:path w="474" h="456" extrusionOk="0">
                  <a:moveTo>
                    <a:pt x="246" y="0"/>
                  </a:moveTo>
                  <a:cubicBezTo>
                    <a:pt x="0" y="57"/>
                    <a:pt x="0" y="398"/>
                    <a:pt x="246" y="455"/>
                  </a:cubicBezTo>
                  <a:cubicBezTo>
                    <a:pt x="474" y="398"/>
                    <a:pt x="474" y="57"/>
                    <a:pt x="24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4"/>
            <p:cNvSpPr/>
            <p:nvPr/>
          </p:nvSpPr>
          <p:spPr>
            <a:xfrm>
              <a:off x="428800" y="1830863"/>
              <a:ext cx="14725" cy="11400"/>
            </a:xfrm>
            <a:custGeom>
              <a:avLst/>
              <a:gdLst/>
              <a:ahLst/>
              <a:cxnLst/>
              <a:rect l="l" t="t" r="r" b="b"/>
              <a:pathLst>
                <a:path w="589" h="456" extrusionOk="0">
                  <a:moveTo>
                    <a:pt x="228" y="1"/>
                  </a:moveTo>
                  <a:cubicBezTo>
                    <a:pt x="190" y="1"/>
                    <a:pt x="171" y="1"/>
                    <a:pt x="133" y="20"/>
                  </a:cubicBezTo>
                  <a:cubicBezTo>
                    <a:pt x="114" y="39"/>
                    <a:pt x="76" y="39"/>
                    <a:pt x="57" y="77"/>
                  </a:cubicBezTo>
                  <a:cubicBezTo>
                    <a:pt x="38" y="96"/>
                    <a:pt x="19" y="115"/>
                    <a:pt x="19" y="153"/>
                  </a:cubicBezTo>
                  <a:cubicBezTo>
                    <a:pt x="0" y="172"/>
                    <a:pt x="0" y="209"/>
                    <a:pt x="0" y="228"/>
                  </a:cubicBezTo>
                  <a:lnTo>
                    <a:pt x="0" y="285"/>
                  </a:lnTo>
                  <a:cubicBezTo>
                    <a:pt x="0" y="323"/>
                    <a:pt x="19" y="361"/>
                    <a:pt x="57" y="399"/>
                  </a:cubicBezTo>
                  <a:lnTo>
                    <a:pt x="95" y="437"/>
                  </a:lnTo>
                  <a:cubicBezTo>
                    <a:pt x="133" y="456"/>
                    <a:pt x="171" y="456"/>
                    <a:pt x="209" y="456"/>
                  </a:cubicBezTo>
                  <a:lnTo>
                    <a:pt x="209" y="437"/>
                  </a:lnTo>
                  <a:lnTo>
                    <a:pt x="361" y="437"/>
                  </a:lnTo>
                  <a:cubicBezTo>
                    <a:pt x="398" y="437"/>
                    <a:pt x="417" y="437"/>
                    <a:pt x="455" y="418"/>
                  </a:cubicBezTo>
                  <a:cubicBezTo>
                    <a:pt x="474" y="418"/>
                    <a:pt x="493" y="399"/>
                    <a:pt x="531" y="380"/>
                  </a:cubicBezTo>
                  <a:cubicBezTo>
                    <a:pt x="550" y="361"/>
                    <a:pt x="569" y="342"/>
                    <a:pt x="569" y="304"/>
                  </a:cubicBezTo>
                  <a:cubicBezTo>
                    <a:pt x="588" y="285"/>
                    <a:pt x="588" y="247"/>
                    <a:pt x="588" y="228"/>
                  </a:cubicBezTo>
                  <a:lnTo>
                    <a:pt x="588" y="172"/>
                  </a:lnTo>
                  <a:cubicBezTo>
                    <a:pt x="569" y="134"/>
                    <a:pt x="550" y="96"/>
                    <a:pt x="531" y="58"/>
                  </a:cubicBezTo>
                  <a:lnTo>
                    <a:pt x="493" y="39"/>
                  </a:lnTo>
                  <a:cubicBezTo>
                    <a:pt x="455" y="20"/>
                    <a:pt x="417" y="1"/>
                    <a:pt x="38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4"/>
            <p:cNvSpPr/>
            <p:nvPr/>
          </p:nvSpPr>
          <p:spPr>
            <a:xfrm>
              <a:off x="440175" y="1765463"/>
              <a:ext cx="18025" cy="14725"/>
            </a:xfrm>
            <a:custGeom>
              <a:avLst/>
              <a:gdLst/>
              <a:ahLst/>
              <a:cxnLst/>
              <a:rect l="l" t="t" r="r" b="b"/>
              <a:pathLst>
                <a:path w="721" h="589" extrusionOk="0">
                  <a:moveTo>
                    <a:pt x="361" y="1"/>
                  </a:moveTo>
                  <a:cubicBezTo>
                    <a:pt x="0" y="20"/>
                    <a:pt x="0" y="551"/>
                    <a:pt x="361" y="589"/>
                  </a:cubicBezTo>
                  <a:cubicBezTo>
                    <a:pt x="721" y="551"/>
                    <a:pt x="721" y="20"/>
                    <a:pt x="36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4"/>
            <p:cNvSpPr/>
            <p:nvPr/>
          </p:nvSpPr>
          <p:spPr>
            <a:xfrm>
              <a:off x="385200" y="1777313"/>
              <a:ext cx="15650" cy="13300"/>
            </a:xfrm>
            <a:custGeom>
              <a:avLst/>
              <a:gdLst/>
              <a:ahLst/>
              <a:cxnLst/>
              <a:rect l="l" t="t" r="r" b="b"/>
              <a:pathLst>
                <a:path w="626" h="532" extrusionOk="0">
                  <a:moveTo>
                    <a:pt x="323" y="1"/>
                  </a:moveTo>
                  <a:cubicBezTo>
                    <a:pt x="0" y="39"/>
                    <a:pt x="0" y="494"/>
                    <a:pt x="323" y="532"/>
                  </a:cubicBezTo>
                  <a:cubicBezTo>
                    <a:pt x="626" y="494"/>
                    <a:pt x="626" y="39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4"/>
            <p:cNvSpPr/>
            <p:nvPr/>
          </p:nvSpPr>
          <p:spPr>
            <a:xfrm>
              <a:off x="399875" y="1703388"/>
              <a:ext cx="16150" cy="11875"/>
            </a:xfrm>
            <a:custGeom>
              <a:avLst/>
              <a:gdLst/>
              <a:ahLst/>
              <a:cxnLst/>
              <a:rect l="l" t="t" r="r" b="b"/>
              <a:pathLst>
                <a:path w="646" h="475" extrusionOk="0">
                  <a:moveTo>
                    <a:pt x="323" y="1"/>
                  </a:moveTo>
                  <a:cubicBezTo>
                    <a:pt x="1" y="1"/>
                    <a:pt x="1" y="474"/>
                    <a:pt x="323" y="474"/>
                  </a:cubicBezTo>
                  <a:cubicBezTo>
                    <a:pt x="646" y="474"/>
                    <a:pt x="646" y="1"/>
                    <a:pt x="32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4"/>
            <p:cNvSpPr/>
            <p:nvPr/>
          </p:nvSpPr>
          <p:spPr>
            <a:xfrm>
              <a:off x="354400" y="1709538"/>
              <a:ext cx="17550" cy="14250"/>
            </a:xfrm>
            <a:custGeom>
              <a:avLst/>
              <a:gdLst/>
              <a:ahLst/>
              <a:cxnLst/>
              <a:rect l="l" t="t" r="r" b="b"/>
              <a:pathLst>
                <a:path w="702" h="570" extrusionOk="0">
                  <a:moveTo>
                    <a:pt x="341" y="1"/>
                  </a:moveTo>
                  <a:cubicBezTo>
                    <a:pt x="0" y="20"/>
                    <a:pt x="0" y="532"/>
                    <a:pt x="341" y="570"/>
                  </a:cubicBezTo>
                  <a:cubicBezTo>
                    <a:pt x="702" y="532"/>
                    <a:pt x="702" y="20"/>
                    <a:pt x="34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4"/>
            <p:cNvSpPr/>
            <p:nvPr/>
          </p:nvSpPr>
          <p:spPr>
            <a:xfrm>
              <a:off x="338275" y="1701963"/>
              <a:ext cx="19450" cy="14250"/>
            </a:xfrm>
            <a:custGeom>
              <a:avLst/>
              <a:gdLst/>
              <a:ahLst/>
              <a:cxnLst/>
              <a:rect l="l" t="t" r="r" b="b"/>
              <a:pathLst>
                <a:path w="778" h="570" extrusionOk="0">
                  <a:moveTo>
                    <a:pt x="416" y="0"/>
                  </a:moveTo>
                  <a:cubicBezTo>
                    <a:pt x="411" y="0"/>
                    <a:pt x="405" y="0"/>
                    <a:pt x="399" y="1"/>
                  </a:cubicBezTo>
                  <a:cubicBezTo>
                    <a:pt x="1" y="1"/>
                    <a:pt x="1" y="569"/>
                    <a:pt x="399" y="569"/>
                  </a:cubicBezTo>
                  <a:cubicBezTo>
                    <a:pt x="772" y="569"/>
                    <a:pt x="778" y="0"/>
                    <a:pt x="41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4"/>
            <p:cNvSpPr/>
            <p:nvPr/>
          </p:nvSpPr>
          <p:spPr>
            <a:xfrm>
              <a:off x="388050" y="1631363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360" y="0"/>
                  </a:moveTo>
                  <a:cubicBezTo>
                    <a:pt x="0" y="0"/>
                    <a:pt x="0" y="550"/>
                    <a:pt x="360" y="550"/>
                  </a:cubicBezTo>
                  <a:cubicBezTo>
                    <a:pt x="701" y="550"/>
                    <a:pt x="701" y="0"/>
                    <a:pt x="360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4"/>
            <p:cNvSpPr/>
            <p:nvPr/>
          </p:nvSpPr>
          <p:spPr>
            <a:xfrm>
              <a:off x="297525" y="1637988"/>
              <a:ext cx="18975" cy="14725"/>
            </a:xfrm>
            <a:custGeom>
              <a:avLst/>
              <a:gdLst/>
              <a:ahLst/>
              <a:cxnLst/>
              <a:rect l="l" t="t" r="r" b="b"/>
              <a:pathLst>
                <a:path w="759" h="589" extrusionOk="0">
                  <a:moveTo>
                    <a:pt x="379" y="0"/>
                  </a:moveTo>
                  <a:cubicBezTo>
                    <a:pt x="0" y="0"/>
                    <a:pt x="0" y="588"/>
                    <a:pt x="379" y="588"/>
                  </a:cubicBezTo>
                  <a:cubicBezTo>
                    <a:pt x="759" y="588"/>
                    <a:pt x="759" y="0"/>
                    <a:pt x="37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4"/>
            <p:cNvSpPr/>
            <p:nvPr/>
          </p:nvSpPr>
          <p:spPr>
            <a:xfrm>
              <a:off x="356275" y="1585363"/>
              <a:ext cx="20875" cy="15675"/>
            </a:xfrm>
            <a:custGeom>
              <a:avLst/>
              <a:gdLst/>
              <a:ahLst/>
              <a:cxnLst/>
              <a:rect l="l" t="t" r="r" b="b"/>
              <a:pathLst>
                <a:path w="835" h="627" extrusionOk="0">
                  <a:moveTo>
                    <a:pt x="436" y="1"/>
                  </a:moveTo>
                  <a:cubicBezTo>
                    <a:pt x="430" y="1"/>
                    <a:pt x="424" y="1"/>
                    <a:pt x="418" y="1"/>
                  </a:cubicBezTo>
                  <a:cubicBezTo>
                    <a:pt x="1" y="1"/>
                    <a:pt x="1" y="627"/>
                    <a:pt x="418" y="627"/>
                  </a:cubicBezTo>
                  <a:cubicBezTo>
                    <a:pt x="829" y="627"/>
                    <a:pt x="835" y="1"/>
                    <a:pt x="43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4"/>
            <p:cNvSpPr/>
            <p:nvPr/>
          </p:nvSpPr>
          <p:spPr>
            <a:xfrm>
              <a:off x="311750" y="1588238"/>
              <a:ext cx="12800" cy="9500"/>
            </a:xfrm>
            <a:custGeom>
              <a:avLst/>
              <a:gdLst/>
              <a:ahLst/>
              <a:cxnLst/>
              <a:rect l="l" t="t" r="r" b="b"/>
              <a:pathLst>
                <a:path w="512" h="380" extrusionOk="0">
                  <a:moveTo>
                    <a:pt x="265" y="0"/>
                  </a:moveTo>
                  <a:cubicBezTo>
                    <a:pt x="0" y="0"/>
                    <a:pt x="0" y="379"/>
                    <a:pt x="265" y="379"/>
                  </a:cubicBezTo>
                  <a:cubicBezTo>
                    <a:pt x="512" y="379"/>
                    <a:pt x="512" y="0"/>
                    <a:pt x="265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4"/>
            <p:cNvSpPr/>
            <p:nvPr/>
          </p:nvSpPr>
          <p:spPr>
            <a:xfrm>
              <a:off x="285675" y="1574488"/>
              <a:ext cx="20400" cy="15175"/>
            </a:xfrm>
            <a:custGeom>
              <a:avLst/>
              <a:gdLst/>
              <a:ahLst/>
              <a:cxnLst/>
              <a:rect l="l" t="t" r="r" b="b"/>
              <a:pathLst>
                <a:path w="816" h="607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cubicBezTo>
                    <a:pt x="816" y="607"/>
                    <a:pt x="816" y="0"/>
                    <a:pt x="39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4"/>
            <p:cNvSpPr/>
            <p:nvPr/>
          </p:nvSpPr>
          <p:spPr>
            <a:xfrm>
              <a:off x="354400" y="1551263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209" y="0"/>
                  </a:moveTo>
                  <a:cubicBezTo>
                    <a:pt x="0" y="38"/>
                    <a:pt x="0" y="323"/>
                    <a:pt x="209" y="342"/>
                  </a:cubicBezTo>
                  <a:cubicBezTo>
                    <a:pt x="398" y="323"/>
                    <a:pt x="398" y="38"/>
                    <a:pt x="209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4"/>
            <p:cNvSpPr/>
            <p:nvPr/>
          </p:nvSpPr>
          <p:spPr>
            <a:xfrm>
              <a:off x="337800" y="1527563"/>
              <a:ext cx="13300" cy="11400"/>
            </a:xfrm>
            <a:custGeom>
              <a:avLst/>
              <a:gdLst/>
              <a:ahLst/>
              <a:cxnLst/>
              <a:rect l="l" t="t" r="r" b="b"/>
              <a:pathLst>
                <a:path w="532" h="456" extrusionOk="0">
                  <a:moveTo>
                    <a:pt x="266" y="1"/>
                  </a:moveTo>
                  <a:cubicBezTo>
                    <a:pt x="1" y="38"/>
                    <a:pt x="1" y="418"/>
                    <a:pt x="266" y="455"/>
                  </a:cubicBezTo>
                  <a:cubicBezTo>
                    <a:pt x="531" y="418"/>
                    <a:pt x="531" y="38"/>
                    <a:pt x="266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4"/>
            <p:cNvSpPr/>
            <p:nvPr/>
          </p:nvSpPr>
          <p:spPr>
            <a:xfrm>
              <a:off x="272875" y="1700063"/>
              <a:ext cx="23250" cy="18050"/>
            </a:xfrm>
            <a:custGeom>
              <a:avLst/>
              <a:gdLst/>
              <a:ahLst/>
              <a:cxnLst/>
              <a:rect l="l" t="t" r="r" b="b"/>
              <a:pathLst>
                <a:path w="930" h="722" extrusionOk="0">
                  <a:moveTo>
                    <a:pt x="474" y="1"/>
                  </a:moveTo>
                  <a:cubicBezTo>
                    <a:pt x="0" y="1"/>
                    <a:pt x="0" y="721"/>
                    <a:pt x="474" y="721"/>
                  </a:cubicBezTo>
                  <a:cubicBezTo>
                    <a:pt x="929" y="721"/>
                    <a:pt x="929" y="1"/>
                    <a:pt x="474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4"/>
            <p:cNvSpPr/>
            <p:nvPr/>
          </p:nvSpPr>
          <p:spPr>
            <a:xfrm>
              <a:off x="507000" y="1726138"/>
              <a:ext cx="3800" cy="3350"/>
            </a:xfrm>
            <a:custGeom>
              <a:avLst/>
              <a:gdLst/>
              <a:ahLst/>
              <a:cxnLst/>
              <a:rect l="l" t="t" r="r" b="b"/>
              <a:pathLst>
                <a:path w="152" h="134" extrusionOk="0">
                  <a:moveTo>
                    <a:pt x="76" y="0"/>
                  </a:moveTo>
                  <a:cubicBezTo>
                    <a:pt x="0" y="0"/>
                    <a:pt x="0" y="114"/>
                    <a:pt x="76" y="133"/>
                  </a:cubicBezTo>
                  <a:cubicBezTo>
                    <a:pt x="152" y="114"/>
                    <a:pt x="152" y="0"/>
                    <a:pt x="7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4"/>
            <p:cNvSpPr/>
            <p:nvPr/>
          </p:nvSpPr>
          <p:spPr>
            <a:xfrm>
              <a:off x="485200" y="1780638"/>
              <a:ext cx="18025" cy="13775"/>
            </a:xfrm>
            <a:custGeom>
              <a:avLst/>
              <a:gdLst/>
              <a:ahLst/>
              <a:cxnLst/>
              <a:rect l="l" t="t" r="r" b="b"/>
              <a:pathLst>
                <a:path w="721" h="551" extrusionOk="0">
                  <a:moveTo>
                    <a:pt x="360" y="1"/>
                  </a:moveTo>
                  <a:cubicBezTo>
                    <a:pt x="0" y="1"/>
                    <a:pt x="0" y="550"/>
                    <a:pt x="360" y="550"/>
                  </a:cubicBezTo>
                  <a:cubicBezTo>
                    <a:pt x="721" y="550"/>
                    <a:pt x="721" y="1"/>
                    <a:pt x="360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4"/>
            <p:cNvSpPr/>
            <p:nvPr/>
          </p:nvSpPr>
          <p:spPr>
            <a:xfrm>
              <a:off x="502250" y="1829463"/>
              <a:ext cx="9500" cy="6175"/>
            </a:xfrm>
            <a:custGeom>
              <a:avLst/>
              <a:gdLst/>
              <a:ahLst/>
              <a:cxnLst/>
              <a:rect l="l" t="t" r="r" b="b"/>
              <a:pathLst>
                <a:path w="380" h="247" extrusionOk="0">
                  <a:moveTo>
                    <a:pt x="114" y="0"/>
                  </a:moveTo>
                  <a:cubicBezTo>
                    <a:pt x="77" y="0"/>
                    <a:pt x="39" y="19"/>
                    <a:pt x="20" y="38"/>
                  </a:cubicBezTo>
                  <a:cubicBezTo>
                    <a:pt x="20" y="38"/>
                    <a:pt x="1" y="57"/>
                    <a:pt x="1" y="76"/>
                  </a:cubicBezTo>
                  <a:cubicBezTo>
                    <a:pt x="1" y="95"/>
                    <a:pt x="1" y="114"/>
                    <a:pt x="1" y="114"/>
                  </a:cubicBezTo>
                  <a:cubicBezTo>
                    <a:pt x="1" y="152"/>
                    <a:pt x="20" y="190"/>
                    <a:pt x="39" y="209"/>
                  </a:cubicBezTo>
                  <a:cubicBezTo>
                    <a:pt x="58" y="228"/>
                    <a:pt x="95" y="247"/>
                    <a:pt x="114" y="247"/>
                  </a:cubicBezTo>
                  <a:lnTo>
                    <a:pt x="266" y="247"/>
                  </a:lnTo>
                  <a:cubicBezTo>
                    <a:pt x="304" y="247"/>
                    <a:pt x="342" y="228"/>
                    <a:pt x="361" y="209"/>
                  </a:cubicBezTo>
                  <a:cubicBezTo>
                    <a:pt x="361" y="190"/>
                    <a:pt x="380" y="190"/>
                    <a:pt x="380" y="171"/>
                  </a:cubicBezTo>
                  <a:cubicBezTo>
                    <a:pt x="380" y="152"/>
                    <a:pt x="380" y="133"/>
                    <a:pt x="380" y="114"/>
                  </a:cubicBezTo>
                  <a:cubicBezTo>
                    <a:pt x="380" y="95"/>
                    <a:pt x="361" y="57"/>
                    <a:pt x="342" y="38"/>
                  </a:cubicBezTo>
                  <a:cubicBezTo>
                    <a:pt x="323" y="19"/>
                    <a:pt x="285" y="0"/>
                    <a:pt x="266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4"/>
            <p:cNvSpPr/>
            <p:nvPr/>
          </p:nvSpPr>
          <p:spPr>
            <a:xfrm>
              <a:off x="504150" y="1867838"/>
              <a:ext cx="24675" cy="18975"/>
            </a:xfrm>
            <a:custGeom>
              <a:avLst/>
              <a:gdLst/>
              <a:ahLst/>
              <a:cxnLst/>
              <a:rect l="l" t="t" r="r" b="b"/>
              <a:pathLst>
                <a:path w="987" h="759" extrusionOk="0">
                  <a:moveTo>
                    <a:pt x="493" y="1"/>
                  </a:moveTo>
                  <a:cubicBezTo>
                    <a:pt x="1" y="1"/>
                    <a:pt x="1" y="759"/>
                    <a:pt x="493" y="759"/>
                  </a:cubicBezTo>
                  <a:cubicBezTo>
                    <a:pt x="986" y="759"/>
                    <a:pt x="986" y="1"/>
                    <a:pt x="493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4"/>
            <p:cNvSpPr/>
            <p:nvPr/>
          </p:nvSpPr>
          <p:spPr>
            <a:xfrm>
              <a:off x="360075" y="1880163"/>
              <a:ext cx="20875" cy="17075"/>
            </a:xfrm>
            <a:custGeom>
              <a:avLst/>
              <a:gdLst/>
              <a:ahLst/>
              <a:cxnLst/>
              <a:rect l="l" t="t" r="r" b="b"/>
              <a:pathLst>
                <a:path w="835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cubicBezTo>
                    <a:pt x="835" y="645"/>
                    <a:pt x="835" y="38"/>
                    <a:pt x="418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4"/>
            <p:cNvSpPr/>
            <p:nvPr/>
          </p:nvSpPr>
          <p:spPr>
            <a:xfrm>
              <a:off x="319325" y="1860263"/>
              <a:ext cx="16125" cy="12350"/>
            </a:xfrm>
            <a:custGeom>
              <a:avLst/>
              <a:gdLst/>
              <a:ahLst/>
              <a:cxnLst/>
              <a:rect l="l" t="t" r="r" b="b"/>
              <a:pathLst>
                <a:path w="645" h="494" extrusionOk="0">
                  <a:moveTo>
                    <a:pt x="247" y="0"/>
                  </a:moveTo>
                  <a:cubicBezTo>
                    <a:pt x="228" y="0"/>
                    <a:pt x="190" y="0"/>
                    <a:pt x="152" y="19"/>
                  </a:cubicBezTo>
                  <a:cubicBezTo>
                    <a:pt x="133" y="19"/>
                    <a:pt x="95" y="38"/>
                    <a:pt x="76" y="76"/>
                  </a:cubicBezTo>
                  <a:cubicBezTo>
                    <a:pt x="38" y="114"/>
                    <a:pt x="0" y="171"/>
                    <a:pt x="0" y="247"/>
                  </a:cubicBezTo>
                  <a:lnTo>
                    <a:pt x="0" y="304"/>
                  </a:lnTo>
                  <a:cubicBezTo>
                    <a:pt x="19" y="342"/>
                    <a:pt x="38" y="379"/>
                    <a:pt x="76" y="417"/>
                  </a:cubicBezTo>
                  <a:lnTo>
                    <a:pt x="114" y="455"/>
                  </a:lnTo>
                  <a:cubicBezTo>
                    <a:pt x="152" y="474"/>
                    <a:pt x="209" y="493"/>
                    <a:pt x="247" y="493"/>
                  </a:cubicBezTo>
                  <a:lnTo>
                    <a:pt x="398" y="493"/>
                  </a:lnTo>
                  <a:cubicBezTo>
                    <a:pt x="436" y="493"/>
                    <a:pt x="455" y="493"/>
                    <a:pt x="493" y="474"/>
                  </a:cubicBezTo>
                  <a:cubicBezTo>
                    <a:pt x="550" y="455"/>
                    <a:pt x="588" y="398"/>
                    <a:pt x="607" y="342"/>
                  </a:cubicBezTo>
                  <a:cubicBezTo>
                    <a:pt x="626" y="323"/>
                    <a:pt x="645" y="285"/>
                    <a:pt x="626" y="247"/>
                  </a:cubicBezTo>
                  <a:lnTo>
                    <a:pt x="626" y="190"/>
                  </a:lnTo>
                  <a:cubicBezTo>
                    <a:pt x="626" y="152"/>
                    <a:pt x="607" y="114"/>
                    <a:pt x="569" y="76"/>
                  </a:cubicBezTo>
                  <a:lnTo>
                    <a:pt x="531" y="38"/>
                  </a:lnTo>
                  <a:cubicBezTo>
                    <a:pt x="493" y="19"/>
                    <a:pt x="436" y="19"/>
                    <a:pt x="398" y="19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4"/>
            <p:cNvSpPr/>
            <p:nvPr/>
          </p:nvSpPr>
          <p:spPr>
            <a:xfrm>
              <a:off x="325475" y="1808138"/>
              <a:ext cx="15675" cy="11850"/>
            </a:xfrm>
            <a:custGeom>
              <a:avLst/>
              <a:gdLst/>
              <a:ahLst/>
              <a:cxnLst/>
              <a:rect l="l" t="t" r="r" b="b"/>
              <a:pathLst>
                <a:path w="627" h="474" extrusionOk="0">
                  <a:moveTo>
                    <a:pt x="304" y="0"/>
                  </a:moveTo>
                  <a:cubicBezTo>
                    <a:pt x="1" y="0"/>
                    <a:pt x="1" y="474"/>
                    <a:pt x="304" y="474"/>
                  </a:cubicBezTo>
                  <a:cubicBezTo>
                    <a:pt x="626" y="474"/>
                    <a:pt x="626" y="0"/>
                    <a:pt x="30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4"/>
            <p:cNvSpPr/>
            <p:nvPr/>
          </p:nvSpPr>
          <p:spPr>
            <a:xfrm>
              <a:off x="298950" y="1787738"/>
              <a:ext cx="8550" cy="7150"/>
            </a:xfrm>
            <a:custGeom>
              <a:avLst/>
              <a:gdLst/>
              <a:ahLst/>
              <a:cxnLst/>
              <a:rect l="l" t="t" r="r" b="b"/>
              <a:pathLst>
                <a:path w="342" h="286" extrusionOk="0">
                  <a:moveTo>
                    <a:pt x="171" y="1"/>
                  </a:moveTo>
                  <a:cubicBezTo>
                    <a:pt x="0" y="20"/>
                    <a:pt x="0" y="266"/>
                    <a:pt x="171" y="285"/>
                  </a:cubicBezTo>
                  <a:cubicBezTo>
                    <a:pt x="341" y="266"/>
                    <a:pt x="341" y="20"/>
                    <a:pt x="171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4"/>
            <p:cNvSpPr/>
            <p:nvPr/>
          </p:nvSpPr>
          <p:spPr>
            <a:xfrm>
              <a:off x="445850" y="1622338"/>
              <a:ext cx="21825" cy="16625"/>
            </a:xfrm>
            <a:custGeom>
              <a:avLst/>
              <a:gdLst/>
              <a:ahLst/>
              <a:cxnLst/>
              <a:rect l="l" t="t" r="r" b="b"/>
              <a:pathLst>
                <a:path w="873" h="665" extrusionOk="0">
                  <a:moveTo>
                    <a:pt x="437" y="1"/>
                  </a:moveTo>
                  <a:cubicBezTo>
                    <a:pt x="1" y="1"/>
                    <a:pt x="1" y="664"/>
                    <a:pt x="437" y="664"/>
                  </a:cubicBezTo>
                  <a:cubicBezTo>
                    <a:pt x="873" y="664"/>
                    <a:pt x="873" y="1"/>
                    <a:pt x="437" y="1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4"/>
            <p:cNvSpPr/>
            <p:nvPr/>
          </p:nvSpPr>
          <p:spPr>
            <a:xfrm>
              <a:off x="418850" y="1542263"/>
              <a:ext cx="23250" cy="18975"/>
            </a:xfrm>
            <a:custGeom>
              <a:avLst/>
              <a:gdLst/>
              <a:ahLst/>
              <a:cxnLst/>
              <a:rect l="l" t="t" r="r" b="b"/>
              <a:pathLst>
                <a:path w="930" h="759" extrusionOk="0">
                  <a:moveTo>
                    <a:pt x="474" y="0"/>
                  </a:moveTo>
                  <a:cubicBezTo>
                    <a:pt x="0" y="38"/>
                    <a:pt x="0" y="721"/>
                    <a:pt x="474" y="758"/>
                  </a:cubicBezTo>
                  <a:cubicBezTo>
                    <a:pt x="929" y="721"/>
                    <a:pt x="929" y="38"/>
                    <a:pt x="474" y="0"/>
                  </a:cubicBezTo>
                  <a:close/>
                </a:path>
              </a:pathLst>
            </a:custGeom>
            <a:solidFill>
              <a:srgbClr val="3C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89" name="Google Shape;1489;p24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-10162003" flipH="1">
            <a:off x="-1091107" y="-1133759"/>
            <a:ext cx="2894871" cy="2593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0" name="Google Shape;1490;p24"/>
          <p:cNvPicPr preferRelativeResize="0"/>
          <p:nvPr/>
        </p:nvPicPr>
        <p:blipFill>
          <a:blip r:embed="rId4">
            <a:alphaModFix amt="76000"/>
          </a:blip>
          <a:stretch>
            <a:fillRect/>
          </a:stretch>
        </p:blipFill>
        <p:spPr>
          <a:xfrm rot="363351">
            <a:off x="802621" y="4291783"/>
            <a:ext cx="7605804" cy="2832383"/>
          </a:xfrm>
          <a:prstGeom prst="rect">
            <a:avLst/>
          </a:prstGeom>
          <a:noFill/>
          <a:ln>
            <a:noFill/>
          </a:ln>
        </p:spPr>
      </p:pic>
      <p:sp>
        <p:nvSpPr>
          <p:cNvPr id="1491" name="Google Shape;1491;p24"/>
          <p:cNvSpPr/>
          <p:nvPr/>
        </p:nvSpPr>
        <p:spPr>
          <a:xfrm rot="9899989">
            <a:off x="-583964" y="4625085"/>
            <a:ext cx="2265015" cy="2165770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3C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24"/>
          <p:cNvSpPr txBox="1">
            <a:spLocks noGrp="1"/>
          </p:cNvSpPr>
          <p:nvPr>
            <p:ph type="ctrTitle" idx="15"/>
          </p:nvPr>
        </p:nvSpPr>
        <p:spPr>
          <a:xfrm>
            <a:off x="736646" y="373025"/>
            <a:ext cx="7672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61" r:id="rId6"/>
    <p:sldLayoutId id="2147483662" r:id="rId7"/>
    <p:sldLayoutId id="2147483665" r:id="rId8"/>
    <p:sldLayoutId id="2147483670" r:id="rId9"/>
    <p:sldLayoutId id="2147483671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hyperlink" Target="https://docs.google.com/spreadsheets/d/1WSY9Gg2whaKQyqDYCGDQ40t8gnLIBOTdIpPiq0mmATk/copy" TargetMode="Externa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ide.divvybikes.com/data-license-agreeme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ivvy-tripdata.s3.amazonaws.com/index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5" name="Google Shape;2125;p38"/>
          <p:cNvPicPr preferRelativeResize="0"/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 rot="9461196">
            <a:off x="1917996" y="2388117"/>
            <a:ext cx="2894873" cy="25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6" name="Google Shape;2126;p38"/>
          <p:cNvPicPr preferRelativeResize="0"/>
          <p:nvPr/>
        </p:nvPicPr>
        <p:blipFill>
          <a:blip r:embed="rId4">
            <a:alphaModFix amt="74000"/>
          </a:blip>
          <a:stretch>
            <a:fillRect/>
          </a:stretch>
        </p:blipFill>
        <p:spPr>
          <a:xfrm rot="1377427">
            <a:off x="4764679" y="752254"/>
            <a:ext cx="2894876" cy="259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7" name="Google Shape;2127;p38"/>
          <p:cNvPicPr preferRelativeResize="0"/>
          <p:nvPr/>
        </p:nvPicPr>
        <p:blipFill>
          <a:blip r:embed="rId5">
            <a:alphaModFix amt="47000"/>
          </a:blip>
          <a:stretch>
            <a:fillRect/>
          </a:stretch>
        </p:blipFill>
        <p:spPr>
          <a:xfrm>
            <a:off x="1808452" y="227299"/>
            <a:ext cx="5527099" cy="4562724"/>
          </a:xfrm>
          <a:prstGeom prst="rect">
            <a:avLst/>
          </a:prstGeom>
          <a:noFill/>
          <a:ln>
            <a:noFill/>
          </a:ln>
        </p:spPr>
      </p:pic>
      <p:sp>
        <p:nvSpPr>
          <p:cNvPr id="2128" name="Google Shape;2128;p38"/>
          <p:cNvSpPr txBox="1">
            <a:spLocks noGrp="1"/>
          </p:cNvSpPr>
          <p:nvPr>
            <p:ph type="ctrTitle"/>
          </p:nvPr>
        </p:nvSpPr>
        <p:spPr>
          <a:xfrm>
            <a:off x="956738" y="1262255"/>
            <a:ext cx="7100555" cy="15470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Cyclistic</a:t>
            </a:r>
            <a:endParaRPr dirty="0"/>
          </a:p>
        </p:txBody>
      </p:sp>
      <p:sp>
        <p:nvSpPr>
          <p:cNvPr id="2129" name="Google Shape;2129;p38"/>
          <p:cNvSpPr txBox="1">
            <a:spLocks noGrp="1"/>
          </p:cNvSpPr>
          <p:nvPr>
            <p:ph type="subTitle" idx="1"/>
          </p:nvPr>
        </p:nvSpPr>
        <p:spPr>
          <a:xfrm>
            <a:off x="956738" y="3288478"/>
            <a:ext cx="4301215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/>
              <a:t>Contact Information: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ym typeface="Wingdings" panose="05000000000000000000" pitchFamily="2" charset="2"/>
              </a:rPr>
              <a:t></a:t>
            </a:r>
            <a:r>
              <a:rPr lang="en-US" dirty="0"/>
              <a:t>: nguyenthihoangha95@gmail.com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ym typeface="Wingdings" panose="05000000000000000000" pitchFamily="2" charset="2"/>
              </a:rPr>
              <a:t></a:t>
            </a:r>
            <a:r>
              <a:rPr lang="en-US" dirty="0"/>
              <a:t>: kaggle.com/nguyenha95</a:t>
            </a:r>
            <a:endParaRPr dirty="0"/>
          </a:p>
        </p:txBody>
      </p:sp>
      <p:sp>
        <p:nvSpPr>
          <p:cNvPr id="2130" name="Google Shape;2130;p38"/>
          <p:cNvSpPr/>
          <p:nvPr/>
        </p:nvSpPr>
        <p:spPr>
          <a:xfrm>
            <a:off x="-3657600" y="7305175"/>
            <a:ext cx="792600" cy="792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173;p41">
            <a:extLst>
              <a:ext uri="{FF2B5EF4-FFF2-40B4-BE49-F238E27FC236}">
                <a16:creationId xmlns:a16="http://schemas.microsoft.com/office/drawing/2014/main" id="{20E25E84-1EF0-3A1C-6E52-61913B3C7F10}"/>
              </a:ext>
            </a:extLst>
          </p:cNvPr>
          <p:cNvSpPr txBox="1">
            <a:spLocks/>
          </p:cNvSpPr>
          <p:nvPr/>
        </p:nvSpPr>
        <p:spPr>
          <a:xfrm>
            <a:off x="296876" y="192218"/>
            <a:ext cx="3592077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just"/>
            <a:r>
              <a:rPr lang="en-US" dirty="0"/>
              <a:t>Overview</a:t>
            </a:r>
          </a:p>
        </p:txBody>
      </p:sp>
      <p:sp>
        <p:nvSpPr>
          <p:cNvPr id="8" name="Google Shape;2170;p41">
            <a:extLst>
              <a:ext uri="{FF2B5EF4-FFF2-40B4-BE49-F238E27FC236}">
                <a16:creationId xmlns:a16="http://schemas.microsoft.com/office/drawing/2014/main" id="{B6C6E77A-2E18-7EB2-4C3D-563F070B90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6875" y="765218"/>
            <a:ext cx="4440377" cy="38618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Cyclistic</a:t>
            </a:r>
            <a:r>
              <a:rPr lang="en-US" dirty="0"/>
              <a:t> users completed over </a:t>
            </a:r>
            <a:r>
              <a:rPr lang="en-US" b="1" dirty="0"/>
              <a:t>5,6 million trips</a:t>
            </a:r>
            <a:r>
              <a:rPr lang="en-US" dirty="0"/>
              <a:t> in 2022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Cyclistic</a:t>
            </a:r>
            <a:r>
              <a:rPr lang="en-US" dirty="0"/>
              <a:t> has two classification for its users: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        -  Customers who purchase </a:t>
            </a:r>
            <a:r>
              <a:rPr lang="en-US" dirty="0">
                <a:solidFill>
                  <a:srgbClr val="A0522D"/>
                </a:solidFill>
              </a:rPr>
              <a:t>single-ride or full-day passes</a:t>
            </a:r>
            <a:r>
              <a:rPr lang="en-US" dirty="0"/>
              <a:t> are referred to as </a:t>
            </a:r>
            <a:r>
              <a:rPr lang="en-US" dirty="0">
                <a:solidFill>
                  <a:srgbClr val="A0522D"/>
                </a:solidFill>
              </a:rPr>
              <a:t>Casual Riders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        - Customers who purchase </a:t>
            </a:r>
            <a:r>
              <a:rPr lang="en-US" dirty="0">
                <a:solidFill>
                  <a:srgbClr val="2E8B57"/>
                </a:solidFill>
              </a:rPr>
              <a:t>annual membership</a:t>
            </a:r>
            <a:r>
              <a:rPr lang="en-US" dirty="0"/>
              <a:t> are referred to as </a:t>
            </a:r>
            <a:r>
              <a:rPr lang="en-US" dirty="0">
                <a:solidFill>
                  <a:srgbClr val="2E8B57"/>
                </a:solidFill>
              </a:rPr>
              <a:t>Members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52,5% </a:t>
            </a:r>
            <a:r>
              <a:rPr lang="en-US" dirty="0"/>
              <a:t>number of trip in which customer choose </a:t>
            </a:r>
            <a:r>
              <a:rPr lang="en-US" b="1" dirty="0"/>
              <a:t>electric bike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While member likes both classic and electric bike when they riding, casual customer prefers to use electric bike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C630B79-629E-D695-4529-5AE4F21DD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888" y="137807"/>
            <a:ext cx="1939771" cy="213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2316669-4DA0-511A-C7F9-BCB049AE9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242" y="2571750"/>
            <a:ext cx="4104758" cy="258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6356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173;p41">
            <a:extLst>
              <a:ext uri="{FF2B5EF4-FFF2-40B4-BE49-F238E27FC236}">
                <a16:creationId xmlns:a16="http://schemas.microsoft.com/office/drawing/2014/main" id="{20E25E84-1EF0-3A1C-6E52-61913B3C7F10}"/>
              </a:ext>
            </a:extLst>
          </p:cNvPr>
          <p:cNvSpPr txBox="1">
            <a:spLocks/>
          </p:cNvSpPr>
          <p:nvPr/>
        </p:nvSpPr>
        <p:spPr>
          <a:xfrm>
            <a:off x="296876" y="192218"/>
            <a:ext cx="3592077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US" dirty="0"/>
              <a:t>Monthly ride</a:t>
            </a:r>
          </a:p>
        </p:txBody>
      </p:sp>
      <p:sp>
        <p:nvSpPr>
          <p:cNvPr id="8" name="Google Shape;2170;p41">
            <a:extLst>
              <a:ext uri="{FF2B5EF4-FFF2-40B4-BE49-F238E27FC236}">
                <a16:creationId xmlns:a16="http://schemas.microsoft.com/office/drawing/2014/main" id="{B6C6E77A-2E18-7EB2-4C3D-563F070B90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6876" y="765218"/>
            <a:ext cx="3360724" cy="41860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Most customer </a:t>
            </a:r>
            <a:r>
              <a:rPr lang="en-US" b="1" dirty="0"/>
              <a:t>prefers to ride bicycle in the summer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E8B57"/>
                </a:solidFill>
              </a:rPr>
              <a:t>Member</a:t>
            </a:r>
            <a:r>
              <a:rPr lang="en-US" dirty="0"/>
              <a:t> </a:t>
            </a:r>
            <a:r>
              <a:rPr lang="en-US" dirty="0">
                <a:solidFill>
                  <a:schemeClr val="bg2"/>
                </a:solidFill>
              </a:rPr>
              <a:t>usually</a:t>
            </a:r>
            <a:r>
              <a:rPr lang="en-US" dirty="0"/>
              <a:t> rent bike in </a:t>
            </a:r>
            <a:r>
              <a:rPr lang="en-US" dirty="0">
                <a:solidFill>
                  <a:srgbClr val="2E8B57"/>
                </a:solidFill>
              </a:rPr>
              <a:t>day of week</a:t>
            </a:r>
            <a:r>
              <a:rPr lang="en-US" dirty="0"/>
              <a:t> while casual </a:t>
            </a:r>
            <a:r>
              <a:rPr lang="en-US" dirty="0">
                <a:solidFill>
                  <a:srgbClr val="A0522D"/>
                </a:solidFill>
              </a:rPr>
              <a:t>customer</a:t>
            </a:r>
            <a:r>
              <a:rPr lang="en-US" dirty="0"/>
              <a:t> prefers to ride bike in </a:t>
            </a:r>
            <a:r>
              <a:rPr lang="en-US" dirty="0">
                <a:solidFill>
                  <a:srgbClr val="A0522D"/>
                </a:solidFill>
              </a:rPr>
              <a:t>weekend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 general, most of </a:t>
            </a:r>
            <a:r>
              <a:rPr lang="en-US" dirty="0">
                <a:solidFill>
                  <a:srgbClr val="2E8B57"/>
                </a:solidFill>
              </a:rPr>
              <a:t>member</a:t>
            </a:r>
            <a:r>
              <a:rPr lang="en-US" dirty="0"/>
              <a:t> </a:t>
            </a:r>
            <a:r>
              <a:rPr lang="en-US" dirty="0">
                <a:solidFill>
                  <a:srgbClr val="2E8B57"/>
                </a:solidFill>
              </a:rPr>
              <a:t>uses service in rush hour.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Especially number of </a:t>
            </a:r>
            <a:r>
              <a:rPr lang="en-US" dirty="0">
                <a:solidFill>
                  <a:srgbClr val="2E8B57"/>
                </a:solidFill>
              </a:rPr>
              <a:t>member</a:t>
            </a:r>
            <a:r>
              <a:rPr lang="en-US" dirty="0">
                <a:solidFill>
                  <a:schemeClr val="bg2"/>
                </a:solidFill>
              </a:rPr>
              <a:t> is significantly more than casual member </a:t>
            </a:r>
            <a:r>
              <a:rPr lang="en-US" dirty="0">
                <a:solidFill>
                  <a:srgbClr val="2E8B57"/>
                </a:solidFill>
              </a:rPr>
              <a:t>in 2 points time: 8AM and 5PM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31BED6-2F77-F5D5-6EF5-C8BA1F326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0"/>
            <a:ext cx="54864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Left Bracket 14">
            <a:extLst>
              <a:ext uri="{FF2B5EF4-FFF2-40B4-BE49-F238E27FC236}">
                <a16:creationId xmlns:a16="http://schemas.microsoft.com/office/drawing/2014/main" id="{8EAB2FDC-94B2-9692-F5C9-A8B5E9679A6E}"/>
              </a:ext>
            </a:extLst>
          </p:cNvPr>
          <p:cNvSpPr/>
          <p:nvPr/>
        </p:nvSpPr>
        <p:spPr>
          <a:xfrm rot="5400000">
            <a:off x="6568464" y="-83898"/>
            <a:ext cx="56910" cy="1194190"/>
          </a:xfrm>
          <a:prstGeom prst="leftBracket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8CF711-BE21-11F2-7227-03FFA76EA6B0}"/>
              </a:ext>
            </a:extLst>
          </p:cNvPr>
          <p:cNvSpPr txBox="1"/>
          <p:nvPr/>
        </p:nvSpPr>
        <p:spPr>
          <a:xfrm>
            <a:off x="6262532" y="295431"/>
            <a:ext cx="5725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6E2B5A-EC0D-1CA2-834E-C13F64CBFB8D}"/>
              </a:ext>
            </a:extLst>
          </p:cNvPr>
          <p:cNvSpPr txBox="1"/>
          <p:nvPr/>
        </p:nvSpPr>
        <p:spPr>
          <a:xfrm>
            <a:off x="5552266" y="3966071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</a:rPr>
              <a:t>8AM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BA280B-B514-53D5-206E-5DB2A5BD0254}"/>
              </a:ext>
            </a:extLst>
          </p:cNvPr>
          <p:cNvSpPr txBox="1"/>
          <p:nvPr/>
        </p:nvSpPr>
        <p:spPr>
          <a:xfrm>
            <a:off x="6970235" y="3547430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</a:rPr>
              <a:t>5PM</a:t>
            </a:r>
          </a:p>
        </p:txBody>
      </p:sp>
      <p:sp>
        <p:nvSpPr>
          <p:cNvPr id="4" name="Left Bracket 3">
            <a:extLst>
              <a:ext uri="{FF2B5EF4-FFF2-40B4-BE49-F238E27FC236}">
                <a16:creationId xmlns:a16="http://schemas.microsoft.com/office/drawing/2014/main" id="{7B61DD3F-BFA9-162F-CD59-6FA1E495AB4C}"/>
              </a:ext>
            </a:extLst>
          </p:cNvPr>
          <p:cNvSpPr/>
          <p:nvPr/>
        </p:nvSpPr>
        <p:spPr>
          <a:xfrm rot="16200000">
            <a:off x="5725593" y="4650544"/>
            <a:ext cx="56366" cy="447559"/>
          </a:xfrm>
          <a:prstGeom prst="leftBracket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782967B0-6156-0D31-A87F-F7894F7E0B2F}"/>
              </a:ext>
            </a:extLst>
          </p:cNvPr>
          <p:cNvSpPr/>
          <p:nvPr/>
        </p:nvSpPr>
        <p:spPr>
          <a:xfrm rot="16200000">
            <a:off x="7213921" y="4650544"/>
            <a:ext cx="56366" cy="447559"/>
          </a:xfrm>
          <a:prstGeom prst="leftBracket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D34D7E-B537-5B70-67F6-06F9AA1D83D7}"/>
              </a:ext>
            </a:extLst>
          </p:cNvPr>
          <p:cNvSpPr txBox="1"/>
          <p:nvPr/>
        </p:nvSpPr>
        <p:spPr>
          <a:xfrm>
            <a:off x="5243117" y="4871698"/>
            <a:ext cx="10214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Morning rush hour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F84385-3C24-954A-ABB6-6E70A65028C2}"/>
              </a:ext>
            </a:extLst>
          </p:cNvPr>
          <p:cNvSpPr txBox="1"/>
          <p:nvPr/>
        </p:nvSpPr>
        <p:spPr>
          <a:xfrm>
            <a:off x="6632294" y="4871696"/>
            <a:ext cx="10983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Afternoon rush hour</a:t>
            </a:r>
          </a:p>
        </p:txBody>
      </p:sp>
    </p:spTree>
    <p:extLst>
      <p:ext uri="{BB962C8B-B14F-4D97-AF65-F5344CB8AC3E}">
        <p14:creationId xmlns:p14="http://schemas.microsoft.com/office/powerpoint/2010/main" val="2473378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3" name="Google Shape;2363;p50"/>
          <p:cNvPicPr preferRelativeResize="0"/>
          <p:nvPr/>
        </p:nvPicPr>
        <p:blipFill>
          <a:blip r:embed="rId3">
            <a:alphaModFix amt="52000"/>
          </a:blip>
          <a:stretch>
            <a:fillRect/>
          </a:stretch>
        </p:blipFill>
        <p:spPr>
          <a:xfrm rot="-1128984" flipH="1">
            <a:off x="2151863" y="3677545"/>
            <a:ext cx="1358402" cy="954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4" name="Google Shape;2364;p50"/>
          <p:cNvPicPr preferRelativeResize="0"/>
          <p:nvPr/>
        </p:nvPicPr>
        <p:blipFill>
          <a:blip r:embed="rId4">
            <a:alphaModFix amt="52000"/>
          </a:blip>
          <a:stretch>
            <a:fillRect/>
          </a:stretch>
        </p:blipFill>
        <p:spPr>
          <a:xfrm rot="-1128984" flipH="1">
            <a:off x="4070500" y="3677545"/>
            <a:ext cx="1358402" cy="954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5" name="Google Shape;2365;p50"/>
          <p:cNvPicPr preferRelativeResize="0"/>
          <p:nvPr/>
        </p:nvPicPr>
        <p:blipFill>
          <a:blip r:embed="rId5">
            <a:alphaModFix amt="52000"/>
          </a:blip>
          <a:stretch>
            <a:fillRect/>
          </a:stretch>
        </p:blipFill>
        <p:spPr>
          <a:xfrm rot="-1128984" flipH="1">
            <a:off x="5989155" y="3677545"/>
            <a:ext cx="1358402" cy="954132"/>
          </a:xfrm>
          <a:prstGeom prst="rect">
            <a:avLst/>
          </a:prstGeom>
          <a:noFill/>
          <a:ln>
            <a:noFill/>
          </a:ln>
        </p:spPr>
      </p:pic>
      <p:sp>
        <p:nvSpPr>
          <p:cNvPr id="2367" name="Google Shape;2367;p50"/>
          <p:cNvSpPr txBox="1">
            <a:spLocks noGrp="1"/>
          </p:cNvSpPr>
          <p:nvPr>
            <p:ph type="subTitle" idx="1"/>
          </p:nvPr>
        </p:nvSpPr>
        <p:spPr>
          <a:xfrm>
            <a:off x="5716556" y="3912919"/>
            <a:ext cx="19134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Group 3</a:t>
            </a:r>
            <a:endParaRPr dirty="0"/>
          </a:p>
        </p:txBody>
      </p:sp>
      <p:sp>
        <p:nvSpPr>
          <p:cNvPr id="2368" name="Google Shape;2368;p50"/>
          <p:cNvSpPr txBox="1">
            <a:spLocks noGrp="1"/>
          </p:cNvSpPr>
          <p:nvPr>
            <p:ph type="subTitle" idx="3"/>
          </p:nvPr>
        </p:nvSpPr>
        <p:spPr>
          <a:xfrm>
            <a:off x="3791451" y="3912919"/>
            <a:ext cx="19263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Group 2</a:t>
            </a:r>
            <a:endParaRPr dirty="0"/>
          </a:p>
        </p:txBody>
      </p:sp>
      <p:sp>
        <p:nvSpPr>
          <p:cNvPr id="2370" name="Google Shape;2370;p50"/>
          <p:cNvSpPr txBox="1">
            <a:spLocks noGrp="1"/>
          </p:cNvSpPr>
          <p:nvPr>
            <p:ph type="subTitle" idx="7"/>
          </p:nvPr>
        </p:nvSpPr>
        <p:spPr>
          <a:xfrm>
            <a:off x="1870264" y="3912919"/>
            <a:ext cx="19263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Group 1</a:t>
            </a:r>
            <a:endParaRPr dirty="0"/>
          </a:p>
        </p:txBody>
      </p:sp>
      <p:sp>
        <p:nvSpPr>
          <p:cNvPr id="2371" name="Google Shape;2371;p50"/>
          <p:cNvSpPr txBox="1">
            <a:spLocks noGrp="1"/>
          </p:cNvSpPr>
          <p:nvPr>
            <p:ph type="subTitle" idx="8"/>
          </p:nvPr>
        </p:nvSpPr>
        <p:spPr>
          <a:xfrm>
            <a:off x="1868014" y="4249640"/>
            <a:ext cx="19308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Length or ride lasted under 1 hour</a:t>
            </a:r>
            <a:endParaRPr dirty="0"/>
          </a:p>
        </p:txBody>
      </p:sp>
      <p:sp>
        <p:nvSpPr>
          <p:cNvPr id="2372" name="Google Shape;2372;p50"/>
          <p:cNvSpPr txBox="1">
            <a:spLocks noGrp="1"/>
          </p:cNvSpPr>
          <p:nvPr>
            <p:ph type="subTitle" idx="9"/>
          </p:nvPr>
        </p:nvSpPr>
        <p:spPr>
          <a:xfrm>
            <a:off x="3789201" y="4249640"/>
            <a:ext cx="19308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length of ride lasted from 1 hour to under 1 day</a:t>
            </a:r>
          </a:p>
        </p:txBody>
      </p:sp>
      <p:sp>
        <p:nvSpPr>
          <p:cNvPr id="2373" name="Google Shape;2373;p50"/>
          <p:cNvSpPr txBox="1">
            <a:spLocks noGrp="1"/>
          </p:cNvSpPr>
          <p:nvPr>
            <p:ph type="subTitle" idx="13"/>
          </p:nvPr>
        </p:nvSpPr>
        <p:spPr>
          <a:xfrm>
            <a:off x="5707856" y="4249640"/>
            <a:ext cx="19308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length of ride lasted from 1 day and more</a:t>
            </a:r>
          </a:p>
        </p:txBody>
      </p:sp>
      <p:grpSp>
        <p:nvGrpSpPr>
          <p:cNvPr id="2376" name="Google Shape;2376;p50"/>
          <p:cNvGrpSpPr/>
          <p:nvPr/>
        </p:nvGrpSpPr>
        <p:grpSpPr>
          <a:xfrm>
            <a:off x="2074864" y="2077044"/>
            <a:ext cx="1517100" cy="1517100"/>
            <a:chOff x="929100" y="1155300"/>
            <a:chExt cx="1517100" cy="1517100"/>
          </a:xfrm>
        </p:grpSpPr>
        <p:sp>
          <p:nvSpPr>
            <p:cNvPr id="2377" name="Google Shape;2377;p50"/>
            <p:cNvSpPr/>
            <p:nvPr/>
          </p:nvSpPr>
          <p:spPr>
            <a:xfrm>
              <a:off x="929100" y="1155300"/>
              <a:ext cx="1517100" cy="1517100"/>
            </a:xfrm>
            <a:prstGeom prst="donut">
              <a:avLst>
                <a:gd name="adj" fmla="val 12713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0"/>
            <p:cNvSpPr/>
            <p:nvPr/>
          </p:nvSpPr>
          <p:spPr>
            <a:xfrm>
              <a:off x="929100" y="1155300"/>
              <a:ext cx="1517100" cy="1517100"/>
            </a:xfrm>
            <a:prstGeom prst="blockArc">
              <a:avLst>
                <a:gd name="adj1" fmla="val 10800000"/>
                <a:gd name="adj2" fmla="val 9913461"/>
                <a:gd name="adj3" fmla="val 1322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9" name="Google Shape;2379;p50"/>
          <p:cNvSpPr txBox="1">
            <a:spLocks noGrp="1"/>
          </p:cNvSpPr>
          <p:nvPr>
            <p:ph type="title" idx="2"/>
          </p:nvPr>
        </p:nvSpPr>
        <p:spPr>
          <a:xfrm>
            <a:off x="6105356" y="2609019"/>
            <a:ext cx="1135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1%</a:t>
            </a:r>
            <a:endParaRPr dirty="0"/>
          </a:p>
        </p:txBody>
      </p:sp>
      <p:sp>
        <p:nvSpPr>
          <p:cNvPr id="2380" name="Google Shape;2380;p50"/>
          <p:cNvSpPr txBox="1">
            <a:spLocks noGrp="1"/>
          </p:cNvSpPr>
          <p:nvPr>
            <p:ph type="title" idx="6"/>
          </p:nvPr>
        </p:nvSpPr>
        <p:spPr>
          <a:xfrm>
            <a:off x="2291914" y="2609019"/>
            <a:ext cx="1083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96%</a:t>
            </a:r>
            <a:endParaRPr dirty="0"/>
          </a:p>
        </p:txBody>
      </p:sp>
      <p:sp>
        <p:nvSpPr>
          <p:cNvPr id="2381" name="Google Shape;2381;p50"/>
          <p:cNvSpPr txBox="1">
            <a:spLocks noGrp="1"/>
          </p:cNvSpPr>
          <p:nvPr>
            <p:ph type="title"/>
          </p:nvPr>
        </p:nvSpPr>
        <p:spPr>
          <a:xfrm>
            <a:off x="4186701" y="2609019"/>
            <a:ext cx="11358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3%</a:t>
            </a:r>
            <a:endParaRPr dirty="0"/>
          </a:p>
        </p:txBody>
      </p:sp>
      <p:grpSp>
        <p:nvGrpSpPr>
          <p:cNvPr id="2383" name="Google Shape;2383;p50"/>
          <p:cNvGrpSpPr/>
          <p:nvPr/>
        </p:nvGrpSpPr>
        <p:grpSpPr>
          <a:xfrm>
            <a:off x="3996051" y="2077044"/>
            <a:ext cx="1517100" cy="1517100"/>
            <a:chOff x="2850300" y="1155300"/>
            <a:chExt cx="1517100" cy="1517100"/>
          </a:xfrm>
        </p:grpSpPr>
        <p:sp>
          <p:nvSpPr>
            <p:cNvPr id="2384" name="Google Shape;2384;p50"/>
            <p:cNvSpPr/>
            <p:nvPr/>
          </p:nvSpPr>
          <p:spPr>
            <a:xfrm>
              <a:off x="2850300" y="1155300"/>
              <a:ext cx="1517100" cy="1517100"/>
            </a:xfrm>
            <a:prstGeom prst="donut">
              <a:avLst>
                <a:gd name="adj" fmla="val 12713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0"/>
            <p:cNvSpPr/>
            <p:nvPr/>
          </p:nvSpPr>
          <p:spPr>
            <a:xfrm>
              <a:off x="2850300" y="1155300"/>
              <a:ext cx="1517100" cy="1517100"/>
            </a:xfrm>
            <a:prstGeom prst="blockArc">
              <a:avLst>
                <a:gd name="adj1" fmla="val 10800000"/>
                <a:gd name="adj2" fmla="val 11542037"/>
                <a:gd name="adj3" fmla="val 1184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6" name="Google Shape;2386;p50"/>
          <p:cNvGrpSpPr/>
          <p:nvPr/>
        </p:nvGrpSpPr>
        <p:grpSpPr>
          <a:xfrm>
            <a:off x="5914706" y="2077044"/>
            <a:ext cx="1517100" cy="1517100"/>
            <a:chOff x="4779850" y="1155300"/>
            <a:chExt cx="1517100" cy="1517100"/>
          </a:xfrm>
        </p:grpSpPr>
        <p:sp>
          <p:nvSpPr>
            <p:cNvPr id="2387" name="Google Shape;2387;p50"/>
            <p:cNvSpPr/>
            <p:nvPr/>
          </p:nvSpPr>
          <p:spPr>
            <a:xfrm>
              <a:off x="4779850" y="1155300"/>
              <a:ext cx="1517100" cy="1517100"/>
            </a:xfrm>
            <a:prstGeom prst="donut">
              <a:avLst>
                <a:gd name="adj" fmla="val 12713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0"/>
            <p:cNvSpPr/>
            <p:nvPr/>
          </p:nvSpPr>
          <p:spPr>
            <a:xfrm>
              <a:off x="4779850" y="1155300"/>
              <a:ext cx="1517100" cy="1517100"/>
            </a:xfrm>
            <a:prstGeom prst="blockArc">
              <a:avLst>
                <a:gd name="adj1" fmla="val 10800000"/>
                <a:gd name="adj2" fmla="val 11151088"/>
                <a:gd name="adj3" fmla="val 11751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2170;p41">
            <a:extLst>
              <a:ext uri="{FF2B5EF4-FFF2-40B4-BE49-F238E27FC236}">
                <a16:creationId xmlns:a16="http://schemas.microsoft.com/office/drawing/2014/main" id="{C0105992-CC6A-9AEB-FCA8-E26B97C8C857}"/>
              </a:ext>
            </a:extLst>
          </p:cNvPr>
          <p:cNvSpPr txBox="1">
            <a:spLocks/>
          </p:cNvSpPr>
          <p:nvPr/>
        </p:nvSpPr>
        <p:spPr>
          <a:xfrm>
            <a:off x="296875" y="765218"/>
            <a:ext cx="8516619" cy="1080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2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just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 decide to divide into 3 groups of ride’s length to find if any different behavior between 2 types of customer</a:t>
            </a:r>
          </a:p>
        </p:txBody>
      </p:sp>
      <p:sp>
        <p:nvSpPr>
          <p:cNvPr id="4" name="Google Shape;2173;p41">
            <a:extLst>
              <a:ext uri="{FF2B5EF4-FFF2-40B4-BE49-F238E27FC236}">
                <a16:creationId xmlns:a16="http://schemas.microsoft.com/office/drawing/2014/main" id="{4C3A1763-018D-ED13-55F6-36D7FD9B29EC}"/>
              </a:ext>
            </a:extLst>
          </p:cNvPr>
          <p:cNvSpPr txBox="1">
            <a:spLocks/>
          </p:cNvSpPr>
          <p:nvPr/>
        </p:nvSpPr>
        <p:spPr>
          <a:xfrm>
            <a:off x="296877" y="192218"/>
            <a:ext cx="3699174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Overpass Black"/>
              <a:buNone/>
              <a:defRPr sz="25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Overpass Black"/>
              <a:buNone/>
              <a:defRPr sz="62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Overpass Black"/>
              <a:buNone/>
              <a:defRPr sz="62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Overpass Black"/>
              <a:buNone/>
              <a:defRPr sz="62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Overpass Black"/>
              <a:buNone/>
              <a:defRPr sz="62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Overpass Black"/>
              <a:buNone/>
              <a:defRPr sz="62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Overpass Black"/>
              <a:buNone/>
              <a:defRPr sz="62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Overpass Black"/>
              <a:buNone/>
              <a:defRPr sz="62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Font typeface="Overpass Black"/>
              <a:buNone/>
              <a:defRPr sz="62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US" dirty="0"/>
              <a:t>Separate to 3 groups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173;p41">
            <a:extLst>
              <a:ext uri="{FF2B5EF4-FFF2-40B4-BE49-F238E27FC236}">
                <a16:creationId xmlns:a16="http://schemas.microsoft.com/office/drawing/2014/main" id="{20E25E84-1EF0-3A1C-6E52-61913B3C7F10}"/>
              </a:ext>
            </a:extLst>
          </p:cNvPr>
          <p:cNvSpPr txBox="1">
            <a:spLocks/>
          </p:cNvSpPr>
          <p:nvPr/>
        </p:nvSpPr>
        <p:spPr>
          <a:xfrm>
            <a:off x="296876" y="192218"/>
            <a:ext cx="3592077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US" dirty="0"/>
              <a:t>Overview</a:t>
            </a:r>
          </a:p>
        </p:txBody>
      </p:sp>
      <p:sp>
        <p:nvSpPr>
          <p:cNvPr id="8" name="Google Shape;2170;p41">
            <a:extLst>
              <a:ext uri="{FF2B5EF4-FFF2-40B4-BE49-F238E27FC236}">
                <a16:creationId xmlns:a16="http://schemas.microsoft.com/office/drawing/2014/main" id="{B6C6E77A-2E18-7EB2-4C3D-563F070B90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6876" y="2732182"/>
            <a:ext cx="8417467" cy="16902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 group 1, classic bike and electric bike are almost equal popularity in member group, while casual customer prefers to ride electric bike a little bit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 group 2, member group prefers to choose electric bike for their trip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 long trip – group 3 - classic bike seems to be more popular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256F413-30F8-39B3-C833-BF1DE0896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877" y="684195"/>
            <a:ext cx="7998246" cy="2047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F07F8B-9534-6E1F-6BAD-C39B94C2B7E5}"/>
              </a:ext>
            </a:extLst>
          </p:cNvPr>
          <p:cNvSpPr txBox="1"/>
          <p:nvPr/>
        </p:nvSpPr>
        <p:spPr>
          <a:xfrm>
            <a:off x="0" y="4597339"/>
            <a:ext cx="2834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Note: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* Group 1: length or ride lasted under 1 hour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* Group 2: length of ride lasted from 1 hour to under 1 day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* Group 3: length of ride lasted from 1 day and more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96980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173;p41">
            <a:extLst>
              <a:ext uri="{FF2B5EF4-FFF2-40B4-BE49-F238E27FC236}">
                <a16:creationId xmlns:a16="http://schemas.microsoft.com/office/drawing/2014/main" id="{20E25E84-1EF0-3A1C-6E52-61913B3C7F10}"/>
              </a:ext>
            </a:extLst>
          </p:cNvPr>
          <p:cNvSpPr txBox="1">
            <a:spLocks/>
          </p:cNvSpPr>
          <p:nvPr/>
        </p:nvSpPr>
        <p:spPr>
          <a:xfrm>
            <a:off x="296876" y="192218"/>
            <a:ext cx="4406746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US" dirty="0"/>
              <a:t>Difference in start day between groups</a:t>
            </a:r>
          </a:p>
        </p:txBody>
      </p:sp>
      <p:sp>
        <p:nvSpPr>
          <p:cNvPr id="8" name="Google Shape;2170;p41">
            <a:extLst>
              <a:ext uri="{FF2B5EF4-FFF2-40B4-BE49-F238E27FC236}">
                <a16:creationId xmlns:a16="http://schemas.microsoft.com/office/drawing/2014/main" id="{B6C6E77A-2E18-7EB2-4C3D-563F070B90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6875" y="765218"/>
            <a:ext cx="4440377" cy="38618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Most of </a:t>
            </a:r>
            <a:r>
              <a:rPr lang="en-US" dirty="0">
                <a:solidFill>
                  <a:srgbClr val="2E8B57"/>
                </a:solidFill>
              </a:rPr>
              <a:t>member has trend in renting bike for short trip in weekday, and long trip in weekend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It seems that </a:t>
            </a:r>
            <a:r>
              <a:rPr lang="en-US" dirty="0">
                <a:solidFill>
                  <a:srgbClr val="A0522D"/>
                </a:solidFill>
              </a:rPr>
              <a:t>casual customer does not like to ride bike with a long trip (over 1 hour)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1143595-7015-A3B1-FD61-816ECAEC1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3622" y="0"/>
            <a:ext cx="444037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A84073-28CE-2A1A-36A1-D4F66A7D3B61}"/>
              </a:ext>
            </a:extLst>
          </p:cNvPr>
          <p:cNvSpPr txBox="1"/>
          <p:nvPr/>
        </p:nvSpPr>
        <p:spPr>
          <a:xfrm>
            <a:off x="0" y="4597339"/>
            <a:ext cx="2834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Note: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* Group 1: length or ride lasted under 1 hour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* Group 2: length of ride lasted from 1 hour to under 1 day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* Group 3: length of ride lasted from 1 day and more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406457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173;p41">
            <a:extLst>
              <a:ext uri="{FF2B5EF4-FFF2-40B4-BE49-F238E27FC236}">
                <a16:creationId xmlns:a16="http://schemas.microsoft.com/office/drawing/2014/main" id="{20E25E84-1EF0-3A1C-6E52-61913B3C7F10}"/>
              </a:ext>
            </a:extLst>
          </p:cNvPr>
          <p:cNvSpPr txBox="1">
            <a:spLocks/>
          </p:cNvSpPr>
          <p:nvPr/>
        </p:nvSpPr>
        <p:spPr>
          <a:xfrm>
            <a:off x="296876" y="192218"/>
            <a:ext cx="4406746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US" dirty="0"/>
              <a:t>Difference in start time between groups</a:t>
            </a:r>
          </a:p>
        </p:txBody>
      </p:sp>
      <p:sp>
        <p:nvSpPr>
          <p:cNvPr id="8" name="Google Shape;2170;p41">
            <a:extLst>
              <a:ext uri="{FF2B5EF4-FFF2-40B4-BE49-F238E27FC236}">
                <a16:creationId xmlns:a16="http://schemas.microsoft.com/office/drawing/2014/main" id="{B6C6E77A-2E18-7EB2-4C3D-563F070B90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6875" y="765218"/>
            <a:ext cx="4120889" cy="38618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 group 1, </a:t>
            </a:r>
            <a:r>
              <a:rPr lang="en-US" dirty="0">
                <a:solidFill>
                  <a:srgbClr val="2E8B57"/>
                </a:solidFill>
              </a:rPr>
              <a:t>member</a:t>
            </a:r>
            <a:r>
              <a:rPr lang="en-US" dirty="0"/>
              <a:t> starts to </a:t>
            </a:r>
            <a:r>
              <a:rPr lang="en-US" dirty="0">
                <a:solidFill>
                  <a:srgbClr val="2E8B57"/>
                </a:solidFill>
              </a:rPr>
              <a:t>ride in rush hour</a:t>
            </a:r>
            <a:r>
              <a:rPr lang="en-US" dirty="0">
                <a:solidFill>
                  <a:schemeClr val="bg2"/>
                </a:solidFill>
              </a:rPr>
              <a:t>,</a:t>
            </a:r>
            <a:r>
              <a:rPr lang="en-US" dirty="0">
                <a:solidFill>
                  <a:srgbClr val="2E8B57"/>
                </a:solidFill>
              </a:rPr>
              <a:t> </a:t>
            </a:r>
            <a:r>
              <a:rPr lang="en-US" dirty="0">
                <a:solidFill>
                  <a:srgbClr val="A0522D"/>
                </a:solidFill>
              </a:rPr>
              <a:t>casual customer </a:t>
            </a:r>
            <a:r>
              <a:rPr lang="en-US" dirty="0"/>
              <a:t>seems </a:t>
            </a:r>
            <a:r>
              <a:rPr lang="en-US" dirty="0">
                <a:solidFill>
                  <a:srgbClr val="A0522D"/>
                </a:solidFill>
              </a:rPr>
              <a:t>not like ride a bike in the morning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 group 2, </a:t>
            </a:r>
            <a:r>
              <a:rPr lang="en-US" dirty="0">
                <a:solidFill>
                  <a:srgbClr val="2E8B57"/>
                </a:solidFill>
              </a:rPr>
              <a:t>member</a:t>
            </a:r>
            <a:r>
              <a:rPr lang="en-US" dirty="0"/>
              <a:t> starts to </a:t>
            </a:r>
            <a:r>
              <a:rPr lang="en-US" dirty="0">
                <a:solidFill>
                  <a:srgbClr val="2E8B57"/>
                </a:solidFill>
              </a:rPr>
              <a:t>ride after breakfast and before dinner time (9AM to 6PM)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 group 3, </a:t>
            </a:r>
            <a:r>
              <a:rPr lang="en-US" dirty="0">
                <a:solidFill>
                  <a:srgbClr val="2E8B57"/>
                </a:solidFill>
              </a:rPr>
              <a:t>member</a:t>
            </a:r>
            <a:r>
              <a:rPr lang="en-US" dirty="0"/>
              <a:t> starts to </a:t>
            </a:r>
            <a:r>
              <a:rPr lang="en-US" dirty="0">
                <a:solidFill>
                  <a:srgbClr val="2E8B57"/>
                </a:solidFill>
              </a:rPr>
              <a:t>rent bike reached the highest point at 5PM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8B23BD9-05B4-8809-BCE5-1C4A8F01F8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7765" y="0"/>
            <a:ext cx="4726236" cy="4990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72D62B-D2F2-00A2-F08E-F8D58F8925DC}"/>
              </a:ext>
            </a:extLst>
          </p:cNvPr>
          <p:cNvSpPr txBox="1"/>
          <p:nvPr/>
        </p:nvSpPr>
        <p:spPr>
          <a:xfrm>
            <a:off x="0" y="4597339"/>
            <a:ext cx="2834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Note: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* Group 1: length or ride lasted under 1 hour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* Group 2: length of ride lasted from 1 hour to under 1 day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800" dirty="0"/>
              <a:t>* Group 3: length of ride lasted from 1 day and more</a:t>
            </a:r>
          </a:p>
          <a:p>
            <a:endParaRPr lang="en-US" sz="800" dirty="0"/>
          </a:p>
        </p:txBody>
      </p:sp>
      <p:sp>
        <p:nvSpPr>
          <p:cNvPr id="4" name="Left Bracket 3">
            <a:extLst>
              <a:ext uri="{FF2B5EF4-FFF2-40B4-BE49-F238E27FC236}">
                <a16:creationId xmlns:a16="http://schemas.microsoft.com/office/drawing/2014/main" id="{F96A5A77-75B5-1C2E-3B02-10E1C697A634}"/>
              </a:ext>
            </a:extLst>
          </p:cNvPr>
          <p:cNvSpPr/>
          <p:nvPr/>
        </p:nvSpPr>
        <p:spPr>
          <a:xfrm rot="16200000">
            <a:off x="6404362" y="4680222"/>
            <a:ext cx="72410" cy="372156"/>
          </a:xfrm>
          <a:prstGeom prst="leftBracket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695A6DD1-71E7-7BF0-73E5-7C8F6EC1A882}"/>
              </a:ext>
            </a:extLst>
          </p:cNvPr>
          <p:cNvSpPr/>
          <p:nvPr/>
        </p:nvSpPr>
        <p:spPr>
          <a:xfrm rot="16200000">
            <a:off x="7476962" y="4680222"/>
            <a:ext cx="72410" cy="372156"/>
          </a:xfrm>
          <a:prstGeom prst="leftBracket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32984A-E671-F20E-2471-191BDBD30617}"/>
              </a:ext>
            </a:extLst>
          </p:cNvPr>
          <p:cNvSpPr txBox="1"/>
          <p:nvPr/>
        </p:nvSpPr>
        <p:spPr>
          <a:xfrm>
            <a:off x="5981248" y="4871698"/>
            <a:ext cx="10214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Morning rush hour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877A7F-F240-DC50-021F-5814719C2B36}"/>
              </a:ext>
            </a:extLst>
          </p:cNvPr>
          <p:cNvSpPr txBox="1"/>
          <p:nvPr/>
        </p:nvSpPr>
        <p:spPr>
          <a:xfrm>
            <a:off x="7002681" y="4871698"/>
            <a:ext cx="10983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Afternoon rush hour</a:t>
            </a:r>
          </a:p>
        </p:txBody>
      </p:sp>
    </p:spTree>
    <p:extLst>
      <p:ext uri="{BB962C8B-B14F-4D97-AF65-F5344CB8AC3E}">
        <p14:creationId xmlns:p14="http://schemas.microsoft.com/office/powerpoint/2010/main" val="1244063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3" name="Google Shape;2363;p50"/>
          <p:cNvPicPr preferRelativeResize="0"/>
          <p:nvPr/>
        </p:nvPicPr>
        <p:blipFill>
          <a:blip r:embed="rId3">
            <a:alphaModFix amt="52000"/>
          </a:blip>
          <a:stretch>
            <a:fillRect/>
          </a:stretch>
        </p:blipFill>
        <p:spPr>
          <a:xfrm rot="-1128984" flipH="1">
            <a:off x="3875983" y="3677545"/>
            <a:ext cx="1358402" cy="954132"/>
          </a:xfrm>
          <a:prstGeom prst="rect">
            <a:avLst/>
          </a:prstGeom>
          <a:noFill/>
          <a:ln>
            <a:noFill/>
          </a:ln>
        </p:spPr>
      </p:pic>
      <p:sp>
        <p:nvSpPr>
          <p:cNvPr id="2370" name="Google Shape;2370;p50"/>
          <p:cNvSpPr txBox="1">
            <a:spLocks noGrp="1"/>
          </p:cNvSpPr>
          <p:nvPr>
            <p:ph type="subTitle" idx="7"/>
          </p:nvPr>
        </p:nvSpPr>
        <p:spPr>
          <a:xfrm>
            <a:off x="3592034" y="3912919"/>
            <a:ext cx="19263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Group 1</a:t>
            </a:r>
            <a:endParaRPr dirty="0"/>
          </a:p>
        </p:txBody>
      </p:sp>
      <p:sp>
        <p:nvSpPr>
          <p:cNvPr id="2371" name="Google Shape;2371;p50"/>
          <p:cNvSpPr txBox="1">
            <a:spLocks noGrp="1"/>
          </p:cNvSpPr>
          <p:nvPr>
            <p:ph type="subTitle" idx="8"/>
          </p:nvPr>
        </p:nvSpPr>
        <p:spPr>
          <a:xfrm>
            <a:off x="3589784" y="4249640"/>
            <a:ext cx="1930800" cy="8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Length or ride lasted under 1 hour</a:t>
            </a:r>
            <a:endParaRPr dirty="0"/>
          </a:p>
        </p:txBody>
      </p:sp>
      <p:grpSp>
        <p:nvGrpSpPr>
          <p:cNvPr id="2376" name="Google Shape;2376;p50"/>
          <p:cNvGrpSpPr/>
          <p:nvPr/>
        </p:nvGrpSpPr>
        <p:grpSpPr>
          <a:xfrm>
            <a:off x="3796634" y="2077044"/>
            <a:ext cx="1517100" cy="1517100"/>
            <a:chOff x="929100" y="1155300"/>
            <a:chExt cx="1517100" cy="1517100"/>
          </a:xfrm>
        </p:grpSpPr>
        <p:sp>
          <p:nvSpPr>
            <p:cNvPr id="2377" name="Google Shape;2377;p50"/>
            <p:cNvSpPr/>
            <p:nvPr/>
          </p:nvSpPr>
          <p:spPr>
            <a:xfrm>
              <a:off x="929100" y="1155300"/>
              <a:ext cx="1517100" cy="1517100"/>
            </a:xfrm>
            <a:prstGeom prst="donut">
              <a:avLst>
                <a:gd name="adj" fmla="val 12713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0"/>
            <p:cNvSpPr/>
            <p:nvPr/>
          </p:nvSpPr>
          <p:spPr>
            <a:xfrm>
              <a:off x="929100" y="1155300"/>
              <a:ext cx="1517100" cy="1517100"/>
            </a:xfrm>
            <a:prstGeom prst="blockArc">
              <a:avLst>
                <a:gd name="adj1" fmla="val 10800000"/>
                <a:gd name="adj2" fmla="val 9913461"/>
                <a:gd name="adj3" fmla="val 1322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0" name="Google Shape;2380;p50"/>
          <p:cNvSpPr txBox="1">
            <a:spLocks noGrp="1"/>
          </p:cNvSpPr>
          <p:nvPr>
            <p:ph type="title" idx="6"/>
          </p:nvPr>
        </p:nvSpPr>
        <p:spPr>
          <a:xfrm>
            <a:off x="4013684" y="2609019"/>
            <a:ext cx="1083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96%</a:t>
            </a:r>
            <a:endParaRPr dirty="0"/>
          </a:p>
        </p:txBody>
      </p:sp>
      <p:sp>
        <p:nvSpPr>
          <p:cNvPr id="13" name="Google Shape;2170;p41">
            <a:extLst>
              <a:ext uri="{FF2B5EF4-FFF2-40B4-BE49-F238E27FC236}">
                <a16:creationId xmlns:a16="http://schemas.microsoft.com/office/drawing/2014/main" id="{C0105992-CC6A-9AEB-FCA8-E26B97C8C857}"/>
              </a:ext>
            </a:extLst>
          </p:cNvPr>
          <p:cNvSpPr txBox="1">
            <a:spLocks/>
          </p:cNvSpPr>
          <p:nvPr/>
        </p:nvSpPr>
        <p:spPr>
          <a:xfrm>
            <a:off x="296875" y="765218"/>
            <a:ext cx="8516619" cy="1080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2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Due to large dataset, I will focus on group 1 in next steps</a:t>
            </a:r>
          </a:p>
        </p:txBody>
      </p:sp>
    </p:spTree>
    <p:extLst>
      <p:ext uri="{BB962C8B-B14F-4D97-AF65-F5344CB8AC3E}">
        <p14:creationId xmlns:p14="http://schemas.microsoft.com/office/powerpoint/2010/main" val="1678518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173;p41">
            <a:extLst>
              <a:ext uri="{FF2B5EF4-FFF2-40B4-BE49-F238E27FC236}">
                <a16:creationId xmlns:a16="http://schemas.microsoft.com/office/drawing/2014/main" id="{20E25E84-1EF0-3A1C-6E52-61913B3C7F10}"/>
              </a:ext>
            </a:extLst>
          </p:cNvPr>
          <p:cNvSpPr txBox="1">
            <a:spLocks/>
          </p:cNvSpPr>
          <p:nvPr/>
        </p:nvSpPr>
        <p:spPr>
          <a:xfrm>
            <a:off x="296876" y="192218"/>
            <a:ext cx="8637804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US" dirty="0"/>
              <a:t>Difference between two types of customer in start day and start time</a:t>
            </a:r>
          </a:p>
        </p:txBody>
      </p:sp>
      <p:sp>
        <p:nvSpPr>
          <p:cNvPr id="8" name="Google Shape;2170;p41">
            <a:extLst>
              <a:ext uri="{FF2B5EF4-FFF2-40B4-BE49-F238E27FC236}">
                <a16:creationId xmlns:a16="http://schemas.microsoft.com/office/drawing/2014/main" id="{B6C6E77A-2E18-7EB2-4C3D-563F070B90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6875" y="765218"/>
            <a:ext cx="3616765" cy="38618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Member and casual usually rent bike in rush hour from Monday to Sunday.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But in Wednesday and Thursday there are differences between 2 groups: 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2E8B57"/>
                </a:solidFill>
              </a:rPr>
              <a:t>Fewer member rents bike</a:t>
            </a:r>
            <a:r>
              <a:rPr lang="en-US" dirty="0">
                <a:solidFill>
                  <a:schemeClr val="bg2"/>
                </a:solidFill>
              </a:rPr>
              <a:t> in these days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A0522D"/>
                </a:solidFill>
              </a:rPr>
              <a:t>More casual customer rents bike right after lunch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B141758-B18E-A1CD-9992-3F19509FF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6246" y="1244905"/>
            <a:ext cx="5287754" cy="329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394F0A4-7A99-9765-5A70-B04FF6AF16F2}"/>
              </a:ext>
            </a:extLst>
          </p:cNvPr>
          <p:cNvSpPr/>
          <p:nvPr/>
        </p:nvSpPr>
        <p:spPr>
          <a:xfrm>
            <a:off x="7103227" y="2324559"/>
            <a:ext cx="906036" cy="84829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91F9AE-38BF-8865-1AE5-84CF04537B5A}"/>
              </a:ext>
            </a:extLst>
          </p:cNvPr>
          <p:cNvSpPr/>
          <p:nvPr/>
        </p:nvSpPr>
        <p:spPr>
          <a:xfrm>
            <a:off x="4965955" y="2324559"/>
            <a:ext cx="906036" cy="84829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374CA3-26CC-0052-327F-7E1285145CB6}"/>
              </a:ext>
            </a:extLst>
          </p:cNvPr>
          <p:cNvSpPr txBox="1"/>
          <p:nvPr/>
        </p:nvSpPr>
        <p:spPr>
          <a:xfrm>
            <a:off x="5523875" y="1372814"/>
            <a:ext cx="10214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Morning rush hour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84B319-4DB9-B455-15AB-5410576BC391}"/>
              </a:ext>
            </a:extLst>
          </p:cNvPr>
          <p:cNvSpPr txBox="1"/>
          <p:nvPr/>
        </p:nvSpPr>
        <p:spPr>
          <a:xfrm>
            <a:off x="6100863" y="4500190"/>
            <a:ext cx="10983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Afternoon rush hour</a:t>
            </a:r>
          </a:p>
        </p:txBody>
      </p:sp>
      <p:sp>
        <p:nvSpPr>
          <p:cNvPr id="27" name="Left Bracket 26">
            <a:extLst>
              <a:ext uri="{FF2B5EF4-FFF2-40B4-BE49-F238E27FC236}">
                <a16:creationId xmlns:a16="http://schemas.microsoft.com/office/drawing/2014/main" id="{E8FDEB64-4865-5BEC-0763-1CCBF9BB146F}"/>
              </a:ext>
            </a:extLst>
          </p:cNvPr>
          <p:cNvSpPr/>
          <p:nvPr/>
        </p:nvSpPr>
        <p:spPr>
          <a:xfrm rot="5400000">
            <a:off x="6006137" y="524217"/>
            <a:ext cx="56910" cy="2137274"/>
          </a:xfrm>
          <a:prstGeom prst="leftBracket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Bracket 27">
            <a:extLst>
              <a:ext uri="{FF2B5EF4-FFF2-40B4-BE49-F238E27FC236}">
                <a16:creationId xmlns:a16="http://schemas.microsoft.com/office/drawing/2014/main" id="{884C6CD7-D07D-7549-521B-74022E3D15D3}"/>
              </a:ext>
            </a:extLst>
          </p:cNvPr>
          <p:cNvSpPr/>
          <p:nvPr/>
        </p:nvSpPr>
        <p:spPr>
          <a:xfrm rot="16200000">
            <a:off x="6819549" y="3421631"/>
            <a:ext cx="56910" cy="2137274"/>
          </a:xfrm>
          <a:prstGeom prst="leftBracket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05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173;p41">
            <a:extLst>
              <a:ext uri="{FF2B5EF4-FFF2-40B4-BE49-F238E27FC236}">
                <a16:creationId xmlns:a16="http://schemas.microsoft.com/office/drawing/2014/main" id="{20E25E84-1EF0-3A1C-6E52-61913B3C7F10}"/>
              </a:ext>
            </a:extLst>
          </p:cNvPr>
          <p:cNvSpPr txBox="1">
            <a:spLocks/>
          </p:cNvSpPr>
          <p:nvPr/>
        </p:nvSpPr>
        <p:spPr>
          <a:xfrm>
            <a:off x="296875" y="192218"/>
            <a:ext cx="8550249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US" dirty="0"/>
              <a:t>Difference between two types of customer in length of trip and start time</a:t>
            </a:r>
          </a:p>
        </p:txBody>
      </p:sp>
      <p:sp>
        <p:nvSpPr>
          <p:cNvPr id="8" name="Google Shape;2170;p41">
            <a:extLst>
              <a:ext uri="{FF2B5EF4-FFF2-40B4-BE49-F238E27FC236}">
                <a16:creationId xmlns:a16="http://schemas.microsoft.com/office/drawing/2014/main" id="{B6C6E77A-2E18-7EB2-4C3D-563F070B90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6875" y="765218"/>
            <a:ext cx="3616765" cy="38618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E8B57"/>
                </a:solidFill>
              </a:rPr>
              <a:t>Member</a:t>
            </a:r>
            <a:r>
              <a:rPr lang="en-US" dirty="0"/>
              <a:t> usually </a:t>
            </a:r>
            <a:r>
              <a:rPr lang="en-US" dirty="0">
                <a:solidFill>
                  <a:srgbClr val="2E8B57"/>
                </a:solidFill>
              </a:rPr>
              <a:t>start soon</a:t>
            </a:r>
            <a:r>
              <a:rPr lang="en-US" dirty="0"/>
              <a:t> with </a:t>
            </a:r>
            <a:r>
              <a:rPr lang="en-US" dirty="0">
                <a:solidFill>
                  <a:srgbClr val="2E8B57"/>
                </a:solidFill>
              </a:rPr>
              <a:t>shorter time of trip </a:t>
            </a:r>
            <a:r>
              <a:rPr lang="en-US" dirty="0">
                <a:solidFill>
                  <a:schemeClr val="bg2"/>
                </a:solidFill>
              </a:rPr>
              <a:t>since they usually use bike to commute to work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A0522D"/>
                </a:solidFill>
              </a:rPr>
              <a:t>Casual</a:t>
            </a:r>
            <a:r>
              <a:rPr lang="en-US" dirty="0"/>
              <a:t> customer </a:t>
            </a:r>
            <a:r>
              <a:rPr lang="en-US" dirty="0">
                <a:solidFill>
                  <a:srgbClr val="A0522D"/>
                </a:solidFill>
              </a:rPr>
              <a:t>starts later</a:t>
            </a:r>
            <a:r>
              <a:rPr lang="en-US" dirty="0"/>
              <a:t> but they </a:t>
            </a:r>
            <a:r>
              <a:rPr lang="en-US" dirty="0">
                <a:solidFill>
                  <a:srgbClr val="A0522D"/>
                </a:solidFill>
              </a:rPr>
              <a:t>ride longer</a:t>
            </a:r>
            <a:r>
              <a:rPr lang="en-US" dirty="0"/>
              <a:t> than member group, and they rent bike in afternoon rush hour time more than in the morning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Average length of ride by </a:t>
            </a:r>
            <a:r>
              <a:rPr lang="en-US" dirty="0">
                <a:solidFill>
                  <a:srgbClr val="2E8B57"/>
                </a:solidFill>
              </a:rPr>
              <a:t>member is 11.2 minutes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Average length of ride by casual </a:t>
            </a:r>
            <a:r>
              <a:rPr lang="en-US" dirty="0">
                <a:solidFill>
                  <a:srgbClr val="A0522D"/>
                </a:solidFill>
              </a:rPr>
              <a:t>customer is 15.5 minutes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7EB0B5EA-576D-2FCF-6B3C-6A8666329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3640" y="1182110"/>
            <a:ext cx="5230360" cy="341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047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43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187" name="Google Shape;2187;p43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Summarization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488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40"/>
          <p:cNvSpPr txBox="1">
            <a:spLocks noGrp="1"/>
          </p:cNvSpPr>
          <p:nvPr>
            <p:ph type="ctrTitle" idx="21"/>
          </p:nvPr>
        </p:nvSpPr>
        <p:spPr>
          <a:xfrm>
            <a:off x="720000" y="342524"/>
            <a:ext cx="7704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pic>
        <p:nvPicPr>
          <p:cNvPr id="2142" name="Google Shape;2142;p40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3294245" y="3365497"/>
            <a:ext cx="842174" cy="708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3" name="Google Shape;2143;p40"/>
          <p:cNvPicPr preferRelativeResize="0"/>
          <p:nvPr/>
        </p:nvPicPr>
        <p:blipFill>
          <a:blip r:embed="rId4">
            <a:alphaModFix amt="82000"/>
          </a:blip>
          <a:stretch>
            <a:fillRect/>
          </a:stretch>
        </p:blipFill>
        <p:spPr>
          <a:xfrm>
            <a:off x="759925" y="3365497"/>
            <a:ext cx="842174" cy="708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4" name="Google Shape;2144;p40"/>
          <p:cNvPicPr preferRelativeResize="0"/>
          <p:nvPr/>
        </p:nvPicPr>
        <p:blipFill>
          <a:blip r:embed="rId4">
            <a:alphaModFix amt="82000"/>
          </a:blip>
          <a:stretch>
            <a:fillRect/>
          </a:stretch>
        </p:blipFill>
        <p:spPr>
          <a:xfrm>
            <a:off x="5822947" y="3365497"/>
            <a:ext cx="842174" cy="708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5" name="Google Shape;2145;p40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759925" y="1601697"/>
            <a:ext cx="842174" cy="708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6" name="Google Shape;2146;p40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5822959" y="1601700"/>
            <a:ext cx="842174" cy="70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7" name="Google Shape;2147;p40"/>
          <p:cNvPicPr preferRelativeResize="0"/>
          <p:nvPr/>
        </p:nvPicPr>
        <p:blipFill>
          <a:blip r:embed="rId4">
            <a:alphaModFix amt="82000"/>
          </a:blip>
          <a:stretch>
            <a:fillRect/>
          </a:stretch>
        </p:blipFill>
        <p:spPr>
          <a:xfrm>
            <a:off x="3294234" y="1601697"/>
            <a:ext cx="842174" cy="708408"/>
          </a:xfrm>
          <a:prstGeom prst="rect">
            <a:avLst/>
          </a:prstGeom>
          <a:noFill/>
          <a:ln>
            <a:noFill/>
          </a:ln>
        </p:spPr>
      </p:pic>
      <p:sp>
        <p:nvSpPr>
          <p:cNvPr id="2148" name="Google Shape;2148;p40"/>
          <p:cNvSpPr txBox="1">
            <a:spLocks noGrp="1"/>
          </p:cNvSpPr>
          <p:nvPr>
            <p:ph type="title"/>
          </p:nvPr>
        </p:nvSpPr>
        <p:spPr>
          <a:xfrm>
            <a:off x="3170031" y="3417401"/>
            <a:ext cx="1036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49" name="Google Shape;2149;p40"/>
          <p:cNvSpPr txBox="1">
            <a:spLocks noGrp="1"/>
          </p:cNvSpPr>
          <p:nvPr>
            <p:ph type="title" idx="2"/>
          </p:nvPr>
        </p:nvSpPr>
        <p:spPr>
          <a:xfrm>
            <a:off x="5686543" y="3417401"/>
            <a:ext cx="1036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150" name="Google Shape;2150;p40"/>
          <p:cNvSpPr txBox="1">
            <a:spLocks noGrp="1"/>
          </p:cNvSpPr>
          <p:nvPr>
            <p:ph type="title" idx="3"/>
          </p:nvPr>
        </p:nvSpPr>
        <p:spPr>
          <a:xfrm>
            <a:off x="5697526" y="1667000"/>
            <a:ext cx="1036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51" name="Google Shape;2151;p40"/>
          <p:cNvSpPr txBox="1">
            <a:spLocks noGrp="1"/>
          </p:cNvSpPr>
          <p:nvPr>
            <p:ph type="title" idx="4"/>
          </p:nvPr>
        </p:nvSpPr>
        <p:spPr>
          <a:xfrm>
            <a:off x="637282" y="3444201"/>
            <a:ext cx="1036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152" name="Google Shape;2152;p40"/>
          <p:cNvSpPr txBox="1">
            <a:spLocks noGrp="1"/>
          </p:cNvSpPr>
          <p:nvPr>
            <p:ph type="title" idx="5"/>
          </p:nvPr>
        </p:nvSpPr>
        <p:spPr>
          <a:xfrm>
            <a:off x="637282" y="1667000"/>
            <a:ext cx="1036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53" name="Google Shape;2153;p40"/>
          <p:cNvSpPr txBox="1">
            <a:spLocks noGrp="1"/>
          </p:cNvSpPr>
          <p:nvPr>
            <p:ph type="title" idx="6"/>
          </p:nvPr>
        </p:nvSpPr>
        <p:spPr>
          <a:xfrm>
            <a:off x="3170031" y="1667000"/>
            <a:ext cx="1036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54" name="Google Shape;2154;p40"/>
          <p:cNvSpPr txBox="1">
            <a:spLocks noGrp="1"/>
          </p:cNvSpPr>
          <p:nvPr>
            <p:ph type="ctrTitle" idx="7"/>
          </p:nvPr>
        </p:nvSpPr>
        <p:spPr>
          <a:xfrm>
            <a:off x="4160248" y="3267400"/>
            <a:ext cx="2017268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Summarization</a:t>
            </a:r>
            <a:endParaRPr dirty="0"/>
          </a:p>
        </p:txBody>
      </p:sp>
      <p:sp>
        <p:nvSpPr>
          <p:cNvPr id="2155" name="Google Shape;2155;p40"/>
          <p:cNvSpPr txBox="1">
            <a:spLocks noGrp="1"/>
          </p:cNvSpPr>
          <p:nvPr>
            <p:ph type="subTitle" idx="1"/>
          </p:nvPr>
        </p:nvSpPr>
        <p:spPr>
          <a:xfrm>
            <a:off x="4160247" y="3572896"/>
            <a:ext cx="18210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Summarize core findings</a:t>
            </a:r>
            <a:endParaRPr dirty="0"/>
          </a:p>
        </p:txBody>
      </p:sp>
      <p:sp>
        <p:nvSpPr>
          <p:cNvPr id="2156" name="Google Shape;2156;p40"/>
          <p:cNvSpPr txBox="1">
            <a:spLocks noGrp="1"/>
          </p:cNvSpPr>
          <p:nvPr>
            <p:ph type="ctrTitle" idx="8"/>
          </p:nvPr>
        </p:nvSpPr>
        <p:spPr>
          <a:xfrm>
            <a:off x="6688381" y="3267400"/>
            <a:ext cx="2017268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Recommendation</a:t>
            </a:r>
          </a:p>
        </p:txBody>
      </p:sp>
      <p:sp>
        <p:nvSpPr>
          <p:cNvPr id="2157" name="Google Shape;2157;p40"/>
          <p:cNvSpPr txBox="1">
            <a:spLocks noGrp="1"/>
          </p:cNvSpPr>
          <p:nvPr>
            <p:ph type="subTitle" idx="9"/>
          </p:nvPr>
        </p:nvSpPr>
        <p:spPr>
          <a:xfrm>
            <a:off x="6688378" y="3572896"/>
            <a:ext cx="18210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Top three recommendations for marketing plan</a:t>
            </a:r>
          </a:p>
        </p:txBody>
      </p:sp>
      <p:sp>
        <p:nvSpPr>
          <p:cNvPr id="2158" name="Google Shape;2158;p40"/>
          <p:cNvSpPr txBox="1">
            <a:spLocks noGrp="1"/>
          </p:cNvSpPr>
          <p:nvPr>
            <p:ph type="ctrTitle" idx="13"/>
          </p:nvPr>
        </p:nvSpPr>
        <p:spPr>
          <a:xfrm>
            <a:off x="6688650" y="149005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cleaning</a:t>
            </a:r>
            <a:endParaRPr dirty="0"/>
          </a:p>
        </p:txBody>
      </p:sp>
      <p:sp>
        <p:nvSpPr>
          <p:cNvPr id="2159" name="Google Shape;2159;p40"/>
          <p:cNvSpPr txBox="1">
            <a:spLocks noGrp="1"/>
          </p:cNvSpPr>
          <p:nvPr>
            <p:ph type="subTitle" idx="14"/>
          </p:nvPr>
        </p:nvSpPr>
        <p:spPr>
          <a:xfrm>
            <a:off x="6688665" y="1791550"/>
            <a:ext cx="1821000" cy="7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Documentation of cleaning data</a:t>
            </a:r>
            <a:endParaRPr dirty="0"/>
          </a:p>
        </p:txBody>
      </p:sp>
      <p:sp>
        <p:nvSpPr>
          <p:cNvPr id="2160" name="Google Shape;2160;p40"/>
          <p:cNvSpPr txBox="1">
            <a:spLocks noGrp="1"/>
          </p:cNvSpPr>
          <p:nvPr>
            <p:ph type="ctrTitle" idx="15"/>
          </p:nvPr>
        </p:nvSpPr>
        <p:spPr>
          <a:xfrm>
            <a:off x="1622668" y="326740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 data</a:t>
            </a:r>
            <a:endParaRPr dirty="0"/>
          </a:p>
        </p:txBody>
      </p:sp>
      <p:sp>
        <p:nvSpPr>
          <p:cNvPr id="2161" name="Google Shape;2161;p40"/>
          <p:cNvSpPr txBox="1">
            <a:spLocks noGrp="1"/>
          </p:cNvSpPr>
          <p:nvPr>
            <p:ph type="subTitle" idx="16"/>
          </p:nvPr>
        </p:nvSpPr>
        <p:spPr>
          <a:xfrm>
            <a:off x="1622669" y="3572896"/>
            <a:ext cx="18210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 findings</a:t>
            </a:r>
            <a:endParaRPr dirty="0"/>
          </a:p>
        </p:txBody>
      </p:sp>
      <p:sp>
        <p:nvSpPr>
          <p:cNvPr id="2162" name="Google Shape;2162;p40"/>
          <p:cNvSpPr txBox="1">
            <a:spLocks noGrp="1"/>
          </p:cNvSpPr>
          <p:nvPr>
            <p:ph type="ctrTitle" idx="17"/>
          </p:nvPr>
        </p:nvSpPr>
        <p:spPr>
          <a:xfrm>
            <a:off x="1622668" y="149005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/>
          </a:p>
        </p:txBody>
      </p:sp>
      <p:sp>
        <p:nvSpPr>
          <p:cNvPr id="2163" name="Google Shape;2163;p40"/>
          <p:cNvSpPr txBox="1">
            <a:spLocks noGrp="1"/>
          </p:cNvSpPr>
          <p:nvPr>
            <p:ph type="subTitle" idx="18"/>
          </p:nvPr>
        </p:nvSpPr>
        <p:spPr>
          <a:xfrm>
            <a:off x="1622669" y="1791550"/>
            <a:ext cx="1821000" cy="7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task</a:t>
            </a:r>
            <a:endParaRPr dirty="0"/>
          </a:p>
        </p:txBody>
      </p:sp>
      <p:sp>
        <p:nvSpPr>
          <p:cNvPr id="2164" name="Google Shape;2164;p40"/>
          <p:cNvSpPr txBox="1">
            <a:spLocks noGrp="1"/>
          </p:cNvSpPr>
          <p:nvPr>
            <p:ph type="ctrTitle" idx="19"/>
          </p:nvPr>
        </p:nvSpPr>
        <p:spPr>
          <a:xfrm>
            <a:off x="4160243" y="1490050"/>
            <a:ext cx="1821000" cy="4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sources</a:t>
            </a:r>
            <a:endParaRPr dirty="0"/>
          </a:p>
        </p:txBody>
      </p:sp>
      <p:sp>
        <p:nvSpPr>
          <p:cNvPr id="2165" name="Google Shape;2165;p40"/>
          <p:cNvSpPr txBox="1">
            <a:spLocks noGrp="1"/>
          </p:cNvSpPr>
          <p:nvPr>
            <p:ph type="subTitle" idx="20"/>
          </p:nvPr>
        </p:nvSpPr>
        <p:spPr>
          <a:xfrm>
            <a:off x="4160258" y="1791550"/>
            <a:ext cx="1821000" cy="7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Owner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Source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Organization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7" name="Google Shape;2637;p58"/>
          <p:cNvPicPr preferRelativeResize="0"/>
          <p:nvPr/>
        </p:nvPicPr>
        <p:blipFill>
          <a:blip r:embed="rId3">
            <a:alphaModFix amt="68000"/>
          </a:blip>
          <a:stretch>
            <a:fillRect/>
          </a:stretch>
        </p:blipFill>
        <p:spPr>
          <a:xfrm>
            <a:off x="1029049" y="1188429"/>
            <a:ext cx="1911874" cy="57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8" name="Google Shape;2638;p58"/>
          <p:cNvPicPr preferRelativeResize="0"/>
          <p:nvPr/>
        </p:nvPicPr>
        <p:blipFill>
          <a:blip r:embed="rId4">
            <a:alphaModFix amt="44000"/>
          </a:blip>
          <a:stretch>
            <a:fillRect/>
          </a:stretch>
        </p:blipFill>
        <p:spPr>
          <a:xfrm>
            <a:off x="6312313" y="1242374"/>
            <a:ext cx="1911874" cy="52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9" name="Google Shape;2639;p58" title="Chart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21499" y="1460661"/>
            <a:ext cx="4502676" cy="2784149"/>
          </a:xfrm>
          <a:prstGeom prst="rect">
            <a:avLst/>
          </a:prstGeom>
          <a:noFill/>
          <a:ln>
            <a:noFill/>
          </a:ln>
        </p:spPr>
      </p:pic>
      <p:sp>
        <p:nvSpPr>
          <p:cNvPr id="2640" name="Google Shape;2640;p58"/>
          <p:cNvSpPr txBox="1"/>
          <p:nvPr/>
        </p:nvSpPr>
        <p:spPr>
          <a:xfrm>
            <a:off x="4572817" y="2098860"/>
            <a:ext cx="1270200" cy="8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41%</a:t>
            </a:r>
            <a:endParaRPr sz="2800" b="1" dirty="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2641" name="Google Shape;2641;p58"/>
          <p:cNvSpPr txBox="1"/>
          <p:nvPr/>
        </p:nvSpPr>
        <p:spPr>
          <a:xfrm>
            <a:off x="3302617" y="2593160"/>
            <a:ext cx="1270200" cy="8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59%</a:t>
            </a:r>
            <a:endParaRPr sz="2800" b="1" dirty="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2642" name="Google Shape;2642;p58"/>
          <p:cNvSpPr txBox="1"/>
          <p:nvPr/>
        </p:nvSpPr>
        <p:spPr>
          <a:xfrm>
            <a:off x="921485" y="1308260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Member</a:t>
            </a:r>
            <a:endParaRPr sz="1800" dirty="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643" name="Google Shape;2643;p58"/>
          <p:cNvSpPr txBox="1"/>
          <p:nvPr/>
        </p:nvSpPr>
        <p:spPr>
          <a:xfrm>
            <a:off x="194310" y="1728324"/>
            <a:ext cx="2854175" cy="9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Likes both classic and electric bike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Rents bike in weekday more than weekend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Rents bike both in on-shift and off-shift time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Has long trips (over 1 hour)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Starts sooner with shorter trips, average time is 11.2 minutes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Less trips in Wednesday and Thursday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44" name="Google Shape;2644;p58"/>
          <p:cNvSpPr txBox="1"/>
          <p:nvPr/>
        </p:nvSpPr>
        <p:spPr>
          <a:xfrm>
            <a:off x="6204750" y="1309517"/>
            <a:ext cx="2127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Casual</a:t>
            </a:r>
            <a:endParaRPr sz="1800" dirty="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645" name="Google Shape;2645;p58"/>
          <p:cNvSpPr txBox="1"/>
          <p:nvPr/>
        </p:nvSpPr>
        <p:spPr>
          <a:xfrm>
            <a:off x="6204750" y="1728324"/>
            <a:ext cx="2744940" cy="9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Prefers electric bike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Rents bike in weekend more than weekday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ents bike more in off-shift time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Does not like to ride bike in long trip (over 1 hour)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tarts later with longer trips, average time is 15.5 minutes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More trips in Wednesday and Thursday</a:t>
            </a:r>
          </a:p>
        </p:txBody>
      </p:sp>
      <p:sp>
        <p:nvSpPr>
          <p:cNvPr id="2647" name="Google Shape;2647;p58"/>
          <p:cNvSpPr/>
          <p:nvPr/>
        </p:nvSpPr>
        <p:spPr>
          <a:xfrm rot="3011561">
            <a:off x="8548862" y="3491057"/>
            <a:ext cx="1345837" cy="1286867"/>
          </a:xfrm>
          <a:custGeom>
            <a:avLst/>
            <a:gdLst/>
            <a:ahLst/>
            <a:cxnLst/>
            <a:rect l="l" t="t" r="r" b="b"/>
            <a:pathLst>
              <a:path w="21339" h="20404" extrusionOk="0">
                <a:moveTo>
                  <a:pt x="95" y="0"/>
                </a:moveTo>
                <a:cubicBezTo>
                  <a:pt x="50" y="0"/>
                  <a:pt x="0" y="36"/>
                  <a:pt x="12" y="93"/>
                </a:cubicBezTo>
                <a:cubicBezTo>
                  <a:pt x="485" y="2330"/>
                  <a:pt x="1054" y="4567"/>
                  <a:pt x="1680" y="6766"/>
                </a:cubicBezTo>
                <a:cubicBezTo>
                  <a:pt x="2324" y="8965"/>
                  <a:pt x="3045" y="11126"/>
                  <a:pt x="3822" y="13249"/>
                </a:cubicBezTo>
                <a:cubicBezTo>
                  <a:pt x="4220" y="14330"/>
                  <a:pt x="4618" y="15391"/>
                  <a:pt x="5054" y="16453"/>
                </a:cubicBezTo>
                <a:cubicBezTo>
                  <a:pt x="5225" y="16889"/>
                  <a:pt x="5433" y="17287"/>
                  <a:pt x="5699" y="17666"/>
                </a:cubicBezTo>
                <a:cubicBezTo>
                  <a:pt x="5926" y="17988"/>
                  <a:pt x="6267" y="18216"/>
                  <a:pt x="6646" y="18348"/>
                </a:cubicBezTo>
                <a:cubicBezTo>
                  <a:pt x="6705" y="18361"/>
                  <a:pt x="6764" y="18368"/>
                  <a:pt x="6823" y="18368"/>
                </a:cubicBezTo>
                <a:cubicBezTo>
                  <a:pt x="7107" y="18368"/>
                  <a:pt x="7384" y="18221"/>
                  <a:pt x="7556" y="17969"/>
                </a:cubicBezTo>
                <a:cubicBezTo>
                  <a:pt x="7746" y="17609"/>
                  <a:pt x="7784" y="17173"/>
                  <a:pt x="7708" y="16775"/>
                </a:cubicBezTo>
                <a:cubicBezTo>
                  <a:pt x="7519" y="15770"/>
                  <a:pt x="7253" y="14784"/>
                  <a:pt x="6893" y="13837"/>
                </a:cubicBezTo>
                <a:cubicBezTo>
                  <a:pt x="6248" y="11941"/>
                  <a:pt x="5414" y="9969"/>
                  <a:pt x="5528" y="7922"/>
                </a:cubicBezTo>
                <a:cubicBezTo>
                  <a:pt x="5543" y="7707"/>
                  <a:pt x="5559" y="7504"/>
                  <a:pt x="5594" y="7294"/>
                </a:cubicBezTo>
                <a:lnTo>
                  <a:pt x="5594" y="7294"/>
                </a:lnTo>
                <a:cubicBezTo>
                  <a:pt x="6312" y="7702"/>
                  <a:pt x="6661" y="8502"/>
                  <a:pt x="6893" y="9268"/>
                </a:cubicBezTo>
                <a:cubicBezTo>
                  <a:pt x="7234" y="10349"/>
                  <a:pt x="7519" y="11467"/>
                  <a:pt x="7822" y="12567"/>
                </a:cubicBezTo>
                <a:lnTo>
                  <a:pt x="8789" y="16036"/>
                </a:lnTo>
                <a:cubicBezTo>
                  <a:pt x="8940" y="16604"/>
                  <a:pt x="9111" y="17173"/>
                  <a:pt x="9263" y="17742"/>
                </a:cubicBezTo>
                <a:cubicBezTo>
                  <a:pt x="9376" y="18216"/>
                  <a:pt x="9509" y="18652"/>
                  <a:pt x="9699" y="19107"/>
                </a:cubicBezTo>
                <a:cubicBezTo>
                  <a:pt x="9966" y="19713"/>
                  <a:pt x="10452" y="20404"/>
                  <a:pt x="11172" y="20404"/>
                </a:cubicBezTo>
                <a:cubicBezTo>
                  <a:pt x="11217" y="20404"/>
                  <a:pt x="11263" y="20401"/>
                  <a:pt x="11310" y="20396"/>
                </a:cubicBezTo>
                <a:cubicBezTo>
                  <a:pt x="11708" y="20339"/>
                  <a:pt x="12068" y="20092"/>
                  <a:pt x="12258" y="19732"/>
                </a:cubicBezTo>
                <a:cubicBezTo>
                  <a:pt x="12485" y="19334"/>
                  <a:pt x="12580" y="18860"/>
                  <a:pt x="12504" y="18405"/>
                </a:cubicBezTo>
                <a:cubicBezTo>
                  <a:pt x="12390" y="17855"/>
                  <a:pt x="12239" y="17306"/>
                  <a:pt x="12030" y="16794"/>
                </a:cubicBezTo>
                <a:cubicBezTo>
                  <a:pt x="11841" y="16263"/>
                  <a:pt x="11651" y="15713"/>
                  <a:pt x="11462" y="15183"/>
                </a:cubicBezTo>
                <a:cubicBezTo>
                  <a:pt x="11101" y="14083"/>
                  <a:pt x="10779" y="12965"/>
                  <a:pt x="10457" y="11865"/>
                </a:cubicBezTo>
                <a:cubicBezTo>
                  <a:pt x="10154" y="10766"/>
                  <a:pt x="9869" y="9628"/>
                  <a:pt x="9623" y="8491"/>
                </a:cubicBezTo>
                <a:cubicBezTo>
                  <a:pt x="9414" y="7486"/>
                  <a:pt x="9168" y="6424"/>
                  <a:pt x="9414" y="5420"/>
                </a:cubicBezTo>
                <a:cubicBezTo>
                  <a:pt x="9462" y="5197"/>
                  <a:pt x="9536" y="5002"/>
                  <a:pt x="9626" y="4810"/>
                </a:cubicBezTo>
                <a:lnTo>
                  <a:pt x="9626" y="4810"/>
                </a:lnTo>
                <a:cubicBezTo>
                  <a:pt x="11118" y="5773"/>
                  <a:pt x="11814" y="7472"/>
                  <a:pt x="12239" y="9135"/>
                </a:cubicBezTo>
                <a:cubicBezTo>
                  <a:pt x="12485" y="10026"/>
                  <a:pt x="12637" y="10936"/>
                  <a:pt x="12807" y="11846"/>
                </a:cubicBezTo>
                <a:cubicBezTo>
                  <a:pt x="13035" y="13040"/>
                  <a:pt x="13300" y="14216"/>
                  <a:pt x="13623" y="15391"/>
                </a:cubicBezTo>
                <a:cubicBezTo>
                  <a:pt x="13945" y="16547"/>
                  <a:pt x="14324" y="17723"/>
                  <a:pt x="14741" y="18879"/>
                </a:cubicBezTo>
                <a:cubicBezTo>
                  <a:pt x="14912" y="19315"/>
                  <a:pt x="15063" y="19827"/>
                  <a:pt x="15480" y="20092"/>
                </a:cubicBezTo>
                <a:cubicBezTo>
                  <a:pt x="15595" y="20165"/>
                  <a:pt x="15723" y="20199"/>
                  <a:pt x="15849" y="20199"/>
                </a:cubicBezTo>
                <a:cubicBezTo>
                  <a:pt x="16119" y="20199"/>
                  <a:pt x="16382" y="20042"/>
                  <a:pt x="16485" y="19770"/>
                </a:cubicBezTo>
                <a:cubicBezTo>
                  <a:pt x="16694" y="19334"/>
                  <a:pt x="16675" y="18765"/>
                  <a:pt x="16656" y="18292"/>
                </a:cubicBezTo>
                <a:cubicBezTo>
                  <a:pt x="16637" y="17723"/>
                  <a:pt x="16542" y="17154"/>
                  <a:pt x="16428" y="16585"/>
                </a:cubicBezTo>
                <a:cubicBezTo>
                  <a:pt x="16125" y="15467"/>
                  <a:pt x="15746" y="14348"/>
                  <a:pt x="15291" y="13268"/>
                </a:cubicBezTo>
                <a:cubicBezTo>
                  <a:pt x="14419" y="10993"/>
                  <a:pt x="13793" y="8623"/>
                  <a:pt x="13433" y="6216"/>
                </a:cubicBezTo>
                <a:cubicBezTo>
                  <a:pt x="13360" y="5689"/>
                  <a:pt x="13392" y="4465"/>
                  <a:pt x="14163" y="4465"/>
                </a:cubicBezTo>
                <a:cubicBezTo>
                  <a:pt x="14197" y="4465"/>
                  <a:pt x="14231" y="4467"/>
                  <a:pt x="14267" y="4472"/>
                </a:cubicBezTo>
                <a:cubicBezTo>
                  <a:pt x="14741" y="4548"/>
                  <a:pt x="15025" y="5060"/>
                  <a:pt x="15234" y="5439"/>
                </a:cubicBezTo>
                <a:cubicBezTo>
                  <a:pt x="15499" y="5913"/>
                  <a:pt x="15727" y="6406"/>
                  <a:pt x="15935" y="6898"/>
                </a:cubicBezTo>
                <a:cubicBezTo>
                  <a:pt x="16732" y="8946"/>
                  <a:pt x="17111" y="11107"/>
                  <a:pt x="17452" y="13268"/>
                </a:cubicBezTo>
                <a:cubicBezTo>
                  <a:pt x="17623" y="14348"/>
                  <a:pt x="17793" y="15429"/>
                  <a:pt x="18002" y="16510"/>
                </a:cubicBezTo>
                <a:cubicBezTo>
                  <a:pt x="18096" y="17040"/>
                  <a:pt x="18229" y="17590"/>
                  <a:pt x="18362" y="18121"/>
                </a:cubicBezTo>
                <a:cubicBezTo>
                  <a:pt x="18476" y="18557"/>
                  <a:pt x="18627" y="19031"/>
                  <a:pt x="18968" y="19334"/>
                </a:cubicBezTo>
                <a:cubicBezTo>
                  <a:pt x="19197" y="19533"/>
                  <a:pt x="19456" y="19618"/>
                  <a:pt x="19715" y="19618"/>
                </a:cubicBezTo>
                <a:cubicBezTo>
                  <a:pt x="20273" y="19618"/>
                  <a:pt x="20833" y="19220"/>
                  <a:pt x="21092" y="18690"/>
                </a:cubicBezTo>
                <a:cubicBezTo>
                  <a:pt x="21300" y="18178"/>
                  <a:pt x="21338" y="17628"/>
                  <a:pt x="21205" y="17078"/>
                </a:cubicBezTo>
                <a:cubicBezTo>
                  <a:pt x="21111" y="16472"/>
                  <a:pt x="20902" y="15884"/>
                  <a:pt x="20731" y="15277"/>
                </a:cubicBezTo>
                <a:lnTo>
                  <a:pt x="18684" y="7903"/>
                </a:lnTo>
                <a:cubicBezTo>
                  <a:pt x="18514" y="7315"/>
                  <a:pt x="18362" y="6728"/>
                  <a:pt x="18191" y="6102"/>
                </a:cubicBezTo>
                <a:cubicBezTo>
                  <a:pt x="18162" y="6043"/>
                  <a:pt x="18106" y="6015"/>
                  <a:pt x="18051" y="6015"/>
                </a:cubicBezTo>
                <a:cubicBezTo>
                  <a:pt x="17966" y="6015"/>
                  <a:pt x="17884" y="6082"/>
                  <a:pt x="17907" y="6197"/>
                </a:cubicBezTo>
                <a:cubicBezTo>
                  <a:pt x="18589" y="8623"/>
                  <a:pt x="19253" y="11050"/>
                  <a:pt x="19935" y="13476"/>
                </a:cubicBezTo>
                <a:lnTo>
                  <a:pt x="20428" y="15315"/>
                </a:lnTo>
                <a:cubicBezTo>
                  <a:pt x="20599" y="15903"/>
                  <a:pt x="20788" y="16491"/>
                  <a:pt x="20902" y="17078"/>
                </a:cubicBezTo>
                <a:cubicBezTo>
                  <a:pt x="21016" y="17609"/>
                  <a:pt x="21035" y="18216"/>
                  <a:pt x="20750" y="18690"/>
                </a:cubicBezTo>
                <a:cubicBezTo>
                  <a:pt x="20542" y="19050"/>
                  <a:pt x="20144" y="19296"/>
                  <a:pt x="19727" y="19334"/>
                </a:cubicBezTo>
                <a:cubicBezTo>
                  <a:pt x="19253" y="19334"/>
                  <a:pt x="18950" y="18917"/>
                  <a:pt x="18798" y="18519"/>
                </a:cubicBezTo>
                <a:cubicBezTo>
                  <a:pt x="18627" y="18026"/>
                  <a:pt x="18495" y="17533"/>
                  <a:pt x="18400" y="17040"/>
                </a:cubicBezTo>
                <a:cubicBezTo>
                  <a:pt x="18172" y="15979"/>
                  <a:pt x="17983" y="14898"/>
                  <a:pt x="17812" y="13837"/>
                </a:cubicBezTo>
                <a:cubicBezTo>
                  <a:pt x="17452" y="11713"/>
                  <a:pt x="17130" y="9571"/>
                  <a:pt x="16428" y="7524"/>
                </a:cubicBezTo>
                <a:cubicBezTo>
                  <a:pt x="16239" y="7031"/>
                  <a:pt x="16049" y="6538"/>
                  <a:pt x="15822" y="6064"/>
                </a:cubicBezTo>
                <a:cubicBezTo>
                  <a:pt x="15632" y="5590"/>
                  <a:pt x="15386" y="5154"/>
                  <a:pt x="15082" y="4756"/>
                </a:cubicBezTo>
                <a:cubicBezTo>
                  <a:pt x="14841" y="4446"/>
                  <a:pt x="14506" y="4199"/>
                  <a:pt x="14120" y="4199"/>
                </a:cubicBezTo>
                <a:cubicBezTo>
                  <a:pt x="14081" y="4199"/>
                  <a:pt x="14042" y="4201"/>
                  <a:pt x="14002" y="4207"/>
                </a:cubicBezTo>
                <a:cubicBezTo>
                  <a:pt x="13661" y="4282"/>
                  <a:pt x="13395" y="4529"/>
                  <a:pt x="13281" y="4851"/>
                </a:cubicBezTo>
                <a:cubicBezTo>
                  <a:pt x="13149" y="5230"/>
                  <a:pt x="13092" y="5609"/>
                  <a:pt x="13130" y="6007"/>
                </a:cubicBezTo>
                <a:cubicBezTo>
                  <a:pt x="13187" y="6538"/>
                  <a:pt x="13281" y="7088"/>
                  <a:pt x="13395" y="7619"/>
                </a:cubicBezTo>
                <a:cubicBezTo>
                  <a:pt x="13623" y="8794"/>
                  <a:pt x="13907" y="9969"/>
                  <a:pt x="14267" y="11126"/>
                </a:cubicBezTo>
                <a:cubicBezTo>
                  <a:pt x="14608" y="12244"/>
                  <a:pt x="15044" y="13344"/>
                  <a:pt x="15442" y="14443"/>
                </a:cubicBezTo>
                <a:cubicBezTo>
                  <a:pt x="15879" y="15524"/>
                  <a:pt x="16182" y="16642"/>
                  <a:pt x="16333" y="17799"/>
                </a:cubicBezTo>
                <a:cubicBezTo>
                  <a:pt x="16409" y="18329"/>
                  <a:pt x="16390" y="18879"/>
                  <a:pt x="16296" y="19410"/>
                </a:cubicBezTo>
                <a:cubicBezTo>
                  <a:pt x="16277" y="19618"/>
                  <a:pt x="16144" y="19789"/>
                  <a:pt x="15973" y="19884"/>
                </a:cubicBezTo>
                <a:cubicBezTo>
                  <a:pt x="15943" y="19889"/>
                  <a:pt x="15912" y="19892"/>
                  <a:pt x="15882" y="19892"/>
                </a:cubicBezTo>
                <a:cubicBezTo>
                  <a:pt x="15710" y="19892"/>
                  <a:pt x="15558" y="19802"/>
                  <a:pt x="15461" y="19656"/>
                </a:cubicBezTo>
                <a:cubicBezTo>
                  <a:pt x="15329" y="19467"/>
                  <a:pt x="15215" y="19258"/>
                  <a:pt x="15139" y="19031"/>
                </a:cubicBezTo>
                <a:cubicBezTo>
                  <a:pt x="15025" y="18746"/>
                  <a:pt x="14912" y="18481"/>
                  <a:pt x="14817" y="18197"/>
                </a:cubicBezTo>
                <a:cubicBezTo>
                  <a:pt x="14608" y="17628"/>
                  <a:pt x="14419" y="17059"/>
                  <a:pt x="14248" y="16491"/>
                </a:cubicBezTo>
                <a:cubicBezTo>
                  <a:pt x="13888" y="15353"/>
                  <a:pt x="13566" y="14178"/>
                  <a:pt x="13300" y="13003"/>
                </a:cubicBezTo>
                <a:cubicBezTo>
                  <a:pt x="13073" y="12017"/>
                  <a:pt x="12921" y="11031"/>
                  <a:pt x="12694" y="10045"/>
                </a:cubicBezTo>
                <a:cubicBezTo>
                  <a:pt x="12334" y="8377"/>
                  <a:pt x="11822" y="6576"/>
                  <a:pt x="10590" y="5306"/>
                </a:cubicBezTo>
                <a:cubicBezTo>
                  <a:pt x="10305" y="5022"/>
                  <a:pt x="9983" y="4756"/>
                  <a:pt x="9623" y="4548"/>
                </a:cubicBezTo>
                <a:cubicBezTo>
                  <a:pt x="9603" y="4534"/>
                  <a:pt x="9580" y="4528"/>
                  <a:pt x="9558" y="4528"/>
                </a:cubicBezTo>
                <a:cubicBezTo>
                  <a:pt x="9517" y="4528"/>
                  <a:pt x="9477" y="4549"/>
                  <a:pt x="9452" y="4586"/>
                </a:cubicBezTo>
                <a:cubicBezTo>
                  <a:pt x="8978" y="5458"/>
                  <a:pt x="9016" y="6481"/>
                  <a:pt x="9168" y="7448"/>
                </a:cubicBezTo>
                <a:cubicBezTo>
                  <a:pt x="9338" y="8510"/>
                  <a:pt x="9604" y="9571"/>
                  <a:pt x="9869" y="10633"/>
                </a:cubicBezTo>
                <a:cubicBezTo>
                  <a:pt x="10438" y="12832"/>
                  <a:pt x="11101" y="14993"/>
                  <a:pt x="11879" y="17135"/>
                </a:cubicBezTo>
                <a:cubicBezTo>
                  <a:pt x="12182" y="18007"/>
                  <a:pt x="12618" y="19182"/>
                  <a:pt x="11784" y="19922"/>
                </a:cubicBezTo>
                <a:cubicBezTo>
                  <a:pt x="11612" y="20082"/>
                  <a:pt x="11386" y="20166"/>
                  <a:pt x="11158" y="20166"/>
                </a:cubicBezTo>
                <a:cubicBezTo>
                  <a:pt x="11008" y="20166"/>
                  <a:pt x="10858" y="20130"/>
                  <a:pt x="10722" y="20055"/>
                </a:cubicBezTo>
                <a:cubicBezTo>
                  <a:pt x="10400" y="19827"/>
                  <a:pt x="10172" y="19524"/>
                  <a:pt x="10021" y="19182"/>
                </a:cubicBezTo>
                <a:cubicBezTo>
                  <a:pt x="9831" y="18784"/>
                  <a:pt x="9699" y="18367"/>
                  <a:pt x="9585" y="17950"/>
                </a:cubicBezTo>
                <a:lnTo>
                  <a:pt x="9111" y="16244"/>
                </a:lnTo>
                <a:lnTo>
                  <a:pt x="8125" y="12832"/>
                </a:lnTo>
                <a:cubicBezTo>
                  <a:pt x="7822" y="11732"/>
                  <a:pt x="7519" y="10614"/>
                  <a:pt x="7177" y="9514"/>
                </a:cubicBezTo>
                <a:cubicBezTo>
                  <a:pt x="6950" y="8737"/>
                  <a:pt x="6665" y="7903"/>
                  <a:pt x="6059" y="7353"/>
                </a:cubicBezTo>
                <a:cubicBezTo>
                  <a:pt x="5907" y="7221"/>
                  <a:pt x="5737" y="7107"/>
                  <a:pt x="5547" y="7012"/>
                </a:cubicBezTo>
                <a:cubicBezTo>
                  <a:pt x="5534" y="7008"/>
                  <a:pt x="5519" y="7005"/>
                  <a:pt x="5505" y="7005"/>
                </a:cubicBezTo>
                <a:cubicBezTo>
                  <a:pt x="5457" y="7005"/>
                  <a:pt x="5410" y="7030"/>
                  <a:pt x="5395" y="7088"/>
                </a:cubicBezTo>
                <a:cubicBezTo>
                  <a:pt x="5054" y="9041"/>
                  <a:pt x="5661" y="10936"/>
                  <a:pt x="6305" y="12775"/>
                </a:cubicBezTo>
                <a:cubicBezTo>
                  <a:pt x="6628" y="13723"/>
                  <a:pt x="6988" y="14671"/>
                  <a:pt x="7253" y="15638"/>
                </a:cubicBezTo>
                <a:cubicBezTo>
                  <a:pt x="7386" y="16093"/>
                  <a:pt x="7481" y="16566"/>
                  <a:pt x="7537" y="17059"/>
                </a:cubicBezTo>
                <a:cubicBezTo>
                  <a:pt x="7556" y="17457"/>
                  <a:pt x="7481" y="17969"/>
                  <a:pt x="7064" y="18121"/>
                </a:cubicBezTo>
                <a:cubicBezTo>
                  <a:pt x="6994" y="18147"/>
                  <a:pt x="6924" y="18158"/>
                  <a:pt x="6855" y="18158"/>
                </a:cubicBezTo>
                <a:cubicBezTo>
                  <a:pt x="6568" y="18158"/>
                  <a:pt x="6295" y="17959"/>
                  <a:pt x="6097" y="17761"/>
                </a:cubicBezTo>
                <a:cubicBezTo>
                  <a:pt x="5774" y="17438"/>
                  <a:pt x="5547" y="17059"/>
                  <a:pt x="5376" y="16642"/>
                </a:cubicBezTo>
                <a:cubicBezTo>
                  <a:pt x="4959" y="15619"/>
                  <a:pt x="4561" y="14595"/>
                  <a:pt x="4182" y="13571"/>
                </a:cubicBezTo>
                <a:cubicBezTo>
                  <a:pt x="3405" y="11505"/>
                  <a:pt x="2703" y="9401"/>
                  <a:pt x="2059" y="7278"/>
                </a:cubicBezTo>
                <a:cubicBezTo>
                  <a:pt x="1414" y="5154"/>
                  <a:pt x="846" y="3012"/>
                  <a:pt x="334" y="851"/>
                </a:cubicBezTo>
                <a:cubicBezTo>
                  <a:pt x="277" y="586"/>
                  <a:pt x="220" y="320"/>
                  <a:pt x="163" y="55"/>
                </a:cubicBezTo>
                <a:cubicBezTo>
                  <a:pt x="156" y="17"/>
                  <a:pt x="126" y="0"/>
                  <a:pt x="95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173;p41">
            <a:extLst>
              <a:ext uri="{FF2B5EF4-FFF2-40B4-BE49-F238E27FC236}">
                <a16:creationId xmlns:a16="http://schemas.microsoft.com/office/drawing/2014/main" id="{21683374-0434-0292-BD75-6F8662B79030}"/>
              </a:ext>
            </a:extLst>
          </p:cNvPr>
          <p:cNvSpPr txBox="1">
            <a:spLocks/>
          </p:cNvSpPr>
          <p:nvPr/>
        </p:nvSpPr>
        <p:spPr>
          <a:xfrm>
            <a:off x="296877" y="192218"/>
            <a:ext cx="2604300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Overpass Black"/>
              <a:buNone/>
              <a:defRPr sz="30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Overpass Black"/>
              <a:buNone/>
              <a:defRPr sz="8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Overpass Black"/>
              <a:buNone/>
              <a:defRPr sz="8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Overpass Black"/>
              <a:buNone/>
              <a:defRPr sz="8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Overpass Black"/>
              <a:buNone/>
              <a:defRPr sz="8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Overpass Black"/>
              <a:buNone/>
              <a:defRPr sz="8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Overpass Black"/>
              <a:buNone/>
              <a:defRPr sz="8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Overpass Black"/>
              <a:buNone/>
              <a:defRPr sz="8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Overpass Black"/>
              <a:buNone/>
              <a:defRPr sz="8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US" dirty="0"/>
              <a:t>Customer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43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187" name="Google Shape;2187;p43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Recommendation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6729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p45"/>
          <p:cNvSpPr txBox="1">
            <a:spLocks noGrp="1"/>
          </p:cNvSpPr>
          <p:nvPr>
            <p:ph type="title"/>
          </p:nvPr>
        </p:nvSpPr>
        <p:spPr>
          <a:xfrm>
            <a:off x="720000" y="2586216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Discount</a:t>
            </a:r>
            <a:endParaRPr sz="1700" dirty="0"/>
          </a:p>
        </p:txBody>
      </p:sp>
      <p:sp>
        <p:nvSpPr>
          <p:cNvPr id="2218" name="Google Shape;2218;p45"/>
          <p:cNvSpPr txBox="1">
            <a:spLocks noGrp="1"/>
          </p:cNvSpPr>
          <p:nvPr>
            <p:ph type="subTitle" idx="1"/>
          </p:nvPr>
        </p:nvSpPr>
        <p:spPr>
          <a:xfrm>
            <a:off x="720000" y="3321129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Due to casual customer rides bike with longer time, </a:t>
            </a:r>
            <a:r>
              <a:rPr lang="en-US" b="1" dirty="0"/>
              <a:t>we can emphasis that they can save a large amount of money when they are member</a:t>
            </a:r>
            <a:endParaRPr b="1" dirty="0"/>
          </a:p>
        </p:txBody>
      </p:sp>
      <p:sp>
        <p:nvSpPr>
          <p:cNvPr id="2219" name="Google Shape;2219;p45"/>
          <p:cNvSpPr txBox="1">
            <a:spLocks noGrp="1"/>
          </p:cNvSpPr>
          <p:nvPr>
            <p:ph type="title" idx="2"/>
          </p:nvPr>
        </p:nvSpPr>
        <p:spPr>
          <a:xfrm>
            <a:off x="3403800" y="2586216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Marketing campaign</a:t>
            </a:r>
            <a:endParaRPr dirty="0"/>
          </a:p>
        </p:txBody>
      </p:sp>
      <p:sp>
        <p:nvSpPr>
          <p:cNvPr id="2220" name="Google Shape;2220;p45"/>
          <p:cNvSpPr txBox="1">
            <a:spLocks noGrp="1"/>
          </p:cNvSpPr>
          <p:nvPr>
            <p:ph type="subTitle" idx="3"/>
          </p:nvPr>
        </p:nvSpPr>
        <p:spPr>
          <a:xfrm>
            <a:off x="3403800" y="3321129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Run marketing campaign in </a:t>
            </a:r>
            <a:r>
              <a:rPr lang="en-US" b="1" dirty="0"/>
              <a:t>summer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For member, display level is higher in day of week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For casual customer, display level is higher in weekend</a:t>
            </a:r>
          </a:p>
        </p:txBody>
      </p:sp>
      <p:sp>
        <p:nvSpPr>
          <p:cNvPr id="2221" name="Google Shape;2221;p45"/>
          <p:cNvSpPr txBox="1">
            <a:spLocks noGrp="1"/>
          </p:cNvSpPr>
          <p:nvPr>
            <p:ph type="title" idx="4"/>
          </p:nvPr>
        </p:nvSpPr>
        <p:spPr>
          <a:xfrm>
            <a:off x="6100400" y="2586209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Competition</a:t>
            </a:r>
            <a:endParaRPr dirty="0"/>
          </a:p>
        </p:txBody>
      </p:sp>
      <p:sp>
        <p:nvSpPr>
          <p:cNvPr id="2222" name="Google Shape;2222;p45"/>
          <p:cNvSpPr txBox="1">
            <a:spLocks noGrp="1"/>
          </p:cNvSpPr>
          <p:nvPr>
            <p:ph type="subTitle" idx="5"/>
          </p:nvPr>
        </p:nvSpPr>
        <p:spPr>
          <a:xfrm>
            <a:off x="6100400" y="3321129"/>
            <a:ext cx="23364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</a:t>
            </a:r>
            <a:r>
              <a:rPr lang="en-US" dirty="0"/>
              <a:t>eward for customer who ride a significant distance: mini gift, voucher,…could </a:t>
            </a:r>
            <a:r>
              <a:rPr lang="en-US" b="1" dirty="0"/>
              <a:t>extract more casual member to join in and convert to member</a:t>
            </a:r>
            <a:endParaRPr b="1" dirty="0"/>
          </a:p>
        </p:txBody>
      </p:sp>
      <p:pic>
        <p:nvPicPr>
          <p:cNvPr id="2223" name="Google Shape;2223;p45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>
            <a:off x="1203100" y="1396572"/>
            <a:ext cx="1370198" cy="1131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4" name="Google Shape;2224;p45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>
            <a:off x="3886900" y="1396572"/>
            <a:ext cx="1370198" cy="1131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5" name="Google Shape;2225;p45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>
            <a:off x="6583677" y="1396572"/>
            <a:ext cx="1370198" cy="113113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173;p41">
            <a:extLst>
              <a:ext uri="{FF2B5EF4-FFF2-40B4-BE49-F238E27FC236}">
                <a16:creationId xmlns:a16="http://schemas.microsoft.com/office/drawing/2014/main" id="{D9F677BD-BAEF-ABE7-7570-6DA95F38DF6B}"/>
              </a:ext>
            </a:extLst>
          </p:cNvPr>
          <p:cNvSpPr txBox="1">
            <a:spLocks/>
          </p:cNvSpPr>
          <p:nvPr/>
        </p:nvSpPr>
        <p:spPr>
          <a:xfrm>
            <a:off x="296876" y="192218"/>
            <a:ext cx="7772703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 Black"/>
              <a:buNone/>
              <a:defRPr sz="16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 Black"/>
              <a:buNone/>
              <a:defRPr sz="24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 Black"/>
              <a:buNone/>
              <a:defRPr sz="24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 Black"/>
              <a:buNone/>
              <a:defRPr sz="24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 Black"/>
              <a:buNone/>
              <a:defRPr sz="24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 Black"/>
              <a:buNone/>
              <a:defRPr sz="24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 Black"/>
              <a:buNone/>
              <a:defRPr sz="24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 Black"/>
              <a:buNone/>
              <a:defRPr sz="24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verpass Black"/>
              <a:buNone/>
              <a:defRPr sz="2400" b="0" i="0" u="none" strike="noStrike" cap="none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9pPr>
          </a:lstStyle>
          <a:p>
            <a:pPr algn="l"/>
            <a:r>
              <a:rPr lang="en-US" sz="3000" dirty="0"/>
              <a:t>Top 3 recommendations</a:t>
            </a:r>
          </a:p>
        </p:txBody>
      </p:sp>
      <p:grpSp>
        <p:nvGrpSpPr>
          <p:cNvPr id="5" name="Google Shape;15530;p90">
            <a:extLst>
              <a:ext uri="{FF2B5EF4-FFF2-40B4-BE49-F238E27FC236}">
                <a16:creationId xmlns:a16="http://schemas.microsoft.com/office/drawing/2014/main" id="{9528CF06-814A-5952-F1ED-F7D04C84040C}"/>
              </a:ext>
            </a:extLst>
          </p:cNvPr>
          <p:cNvGrpSpPr/>
          <p:nvPr/>
        </p:nvGrpSpPr>
        <p:grpSpPr>
          <a:xfrm>
            <a:off x="6962940" y="1635922"/>
            <a:ext cx="503813" cy="544952"/>
            <a:chOff x="7576605" y="1983877"/>
            <a:chExt cx="276698" cy="333133"/>
          </a:xfrm>
          <a:noFill/>
        </p:grpSpPr>
        <p:sp>
          <p:nvSpPr>
            <p:cNvPr id="6" name="Google Shape;15531;p90">
              <a:extLst>
                <a:ext uri="{FF2B5EF4-FFF2-40B4-BE49-F238E27FC236}">
                  <a16:creationId xmlns:a16="http://schemas.microsoft.com/office/drawing/2014/main" id="{46FB6864-82C3-1FD7-AD3A-C975FF4DE3F1}"/>
                </a:ext>
              </a:extLst>
            </p:cNvPr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grpFill/>
            <a:ln w="6350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5532;p90">
              <a:extLst>
                <a:ext uri="{FF2B5EF4-FFF2-40B4-BE49-F238E27FC236}">
                  <a16:creationId xmlns:a16="http://schemas.microsoft.com/office/drawing/2014/main" id="{2FCE0DC5-CE25-E243-F695-27A9ED85C25C}"/>
                </a:ext>
              </a:extLst>
            </p:cNvPr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2875;p86">
            <a:extLst>
              <a:ext uri="{FF2B5EF4-FFF2-40B4-BE49-F238E27FC236}">
                <a16:creationId xmlns:a16="http://schemas.microsoft.com/office/drawing/2014/main" id="{6003D146-F011-06AF-86AE-CED4590E9134}"/>
              </a:ext>
            </a:extLst>
          </p:cNvPr>
          <p:cNvGrpSpPr/>
          <p:nvPr/>
        </p:nvGrpSpPr>
        <p:grpSpPr>
          <a:xfrm>
            <a:off x="1537687" y="1622236"/>
            <a:ext cx="625583" cy="596218"/>
            <a:chOff x="3097241" y="2433564"/>
            <a:chExt cx="344883" cy="343387"/>
          </a:xfrm>
          <a:noFill/>
        </p:grpSpPr>
        <p:sp>
          <p:nvSpPr>
            <p:cNvPr id="9" name="Google Shape;12876;p86">
              <a:extLst>
                <a:ext uri="{FF2B5EF4-FFF2-40B4-BE49-F238E27FC236}">
                  <a16:creationId xmlns:a16="http://schemas.microsoft.com/office/drawing/2014/main" id="{D28EE064-59C9-9549-9A77-ACE06D152880}"/>
                </a:ext>
              </a:extLst>
            </p:cNvPr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877;p86">
              <a:extLst>
                <a:ext uri="{FF2B5EF4-FFF2-40B4-BE49-F238E27FC236}">
                  <a16:creationId xmlns:a16="http://schemas.microsoft.com/office/drawing/2014/main" id="{DAB9BD8A-9108-BB3E-C980-CCB3AD065A69}"/>
                </a:ext>
              </a:extLst>
            </p:cNvPr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878;p86">
              <a:extLst>
                <a:ext uri="{FF2B5EF4-FFF2-40B4-BE49-F238E27FC236}">
                  <a16:creationId xmlns:a16="http://schemas.microsoft.com/office/drawing/2014/main" id="{806EF5E6-8094-B337-4525-A33503208979}"/>
                </a:ext>
              </a:extLst>
            </p:cNvPr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879;p86">
              <a:extLst>
                <a:ext uri="{FF2B5EF4-FFF2-40B4-BE49-F238E27FC236}">
                  <a16:creationId xmlns:a16="http://schemas.microsoft.com/office/drawing/2014/main" id="{DA975C15-9F8E-A422-287F-960932C3B2EF}"/>
                </a:ext>
              </a:extLst>
            </p:cNvPr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880;p86">
              <a:extLst>
                <a:ext uri="{FF2B5EF4-FFF2-40B4-BE49-F238E27FC236}">
                  <a16:creationId xmlns:a16="http://schemas.microsoft.com/office/drawing/2014/main" id="{6FA0FEA4-2D55-06ED-2739-2308B7E8F1DC}"/>
                </a:ext>
              </a:extLst>
            </p:cNvPr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881;p86">
              <a:extLst>
                <a:ext uri="{FF2B5EF4-FFF2-40B4-BE49-F238E27FC236}">
                  <a16:creationId xmlns:a16="http://schemas.microsoft.com/office/drawing/2014/main" id="{A4262298-BED8-A259-4956-9007985643F2}"/>
                </a:ext>
              </a:extLst>
            </p:cNvPr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882;p86">
              <a:extLst>
                <a:ext uri="{FF2B5EF4-FFF2-40B4-BE49-F238E27FC236}">
                  <a16:creationId xmlns:a16="http://schemas.microsoft.com/office/drawing/2014/main" id="{F89083D5-C01F-5348-83A3-79F95EA9CA29}"/>
                </a:ext>
              </a:extLst>
            </p:cNvPr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883;p86">
              <a:extLst>
                <a:ext uri="{FF2B5EF4-FFF2-40B4-BE49-F238E27FC236}">
                  <a16:creationId xmlns:a16="http://schemas.microsoft.com/office/drawing/2014/main" id="{C6FAF9F5-F5BB-067D-9BA0-52FD9AA60605}"/>
                </a:ext>
              </a:extLst>
            </p:cNvPr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884;p86">
              <a:extLst>
                <a:ext uri="{FF2B5EF4-FFF2-40B4-BE49-F238E27FC236}">
                  <a16:creationId xmlns:a16="http://schemas.microsoft.com/office/drawing/2014/main" id="{E14538FF-63A6-F2D2-E2BC-A9A38E4512DA}"/>
                </a:ext>
              </a:extLst>
            </p:cNvPr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grpFill/>
            <a:ln w="3175"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Google Shape;12852;p86">
            <a:extLst>
              <a:ext uri="{FF2B5EF4-FFF2-40B4-BE49-F238E27FC236}">
                <a16:creationId xmlns:a16="http://schemas.microsoft.com/office/drawing/2014/main" id="{8F3DB16C-1774-E2B1-9B34-D26526941805}"/>
              </a:ext>
            </a:extLst>
          </p:cNvPr>
          <p:cNvGrpSpPr/>
          <p:nvPr/>
        </p:nvGrpSpPr>
        <p:grpSpPr>
          <a:xfrm>
            <a:off x="4285490" y="1646666"/>
            <a:ext cx="458718" cy="529754"/>
            <a:chOff x="4054103" y="2430191"/>
            <a:chExt cx="218687" cy="349052"/>
          </a:xfrm>
          <a:noFill/>
        </p:grpSpPr>
        <p:sp>
          <p:nvSpPr>
            <p:cNvPr id="2247" name="Google Shape;12853;p86">
              <a:extLst>
                <a:ext uri="{FF2B5EF4-FFF2-40B4-BE49-F238E27FC236}">
                  <a16:creationId xmlns:a16="http://schemas.microsoft.com/office/drawing/2014/main" id="{70A71B57-57D4-2868-740A-445D27B0B7A9}"/>
                </a:ext>
              </a:extLst>
            </p:cNvPr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12854;p86">
              <a:extLst>
                <a:ext uri="{FF2B5EF4-FFF2-40B4-BE49-F238E27FC236}">
                  <a16:creationId xmlns:a16="http://schemas.microsoft.com/office/drawing/2014/main" id="{77B80CFA-20C3-BE5C-AE6E-2EF9160E5E3C}"/>
                </a:ext>
              </a:extLst>
            </p:cNvPr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69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7704000" cy="13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3142" name="Google Shape;3142;p69"/>
          <p:cNvSpPr txBox="1">
            <a:spLocks noGrp="1"/>
          </p:cNvSpPr>
          <p:nvPr>
            <p:ph type="subTitle" idx="1"/>
          </p:nvPr>
        </p:nvSpPr>
        <p:spPr>
          <a:xfrm>
            <a:off x="720000" y="2603948"/>
            <a:ext cx="77040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addyouremail@freepik.com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+91 620 421 838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yourcompany.com</a:t>
            </a:r>
            <a:endParaRPr dirty="0"/>
          </a:p>
        </p:txBody>
      </p:sp>
      <p:grpSp>
        <p:nvGrpSpPr>
          <p:cNvPr id="3143" name="Google Shape;3143;p69"/>
          <p:cNvGrpSpPr/>
          <p:nvPr/>
        </p:nvGrpSpPr>
        <p:grpSpPr>
          <a:xfrm>
            <a:off x="3767367" y="1989683"/>
            <a:ext cx="1609267" cy="389593"/>
            <a:chOff x="3771072" y="3043102"/>
            <a:chExt cx="1609267" cy="389593"/>
          </a:xfrm>
        </p:grpSpPr>
        <p:sp>
          <p:nvSpPr>
            <p:cNvPr id="3144" name="Google Shape;3144;p69"/>
            <p:cNvSpPr/>
            <p:nvPr/>
          </p:nvSpPr>
          <p:spPr>
            <a:xfrm>
              <a:off x="4990793" y="3043102"/>
              <a:ext cx="389546" cy="389593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grpSp>
          <p:nvGrpSpPr>
            <p:cNvPr id="3145" name="Google Shape;3145;p69"/>
            <p:cNvGrpSpPr/>
            <p:nvPr/>
          </p:nvGrpSpPr>
          <p:grpSpPr>
            <a:xfrm>
              <a:off x="3771072" y="3043102"/>
              <a:ext cx="389566" cy="389593"/>
              <a:chOff x="3859373" y="3043102"/>
              <a:chExt cx="389566" cy="389593"/>
            </a:xfrm>
          </p:grpSpPr>
          <p:sp>
            <p:nvSpPr>
              <p:cNvPr id="3146" name="Google Shape;3146;p69"/>
              <p:cNvSpPr/>
              <p:nvPr/>
            </p:nvSpPr>
            <p:spPr>
              <a:xfrm>
                <a:off x="4043511" y="3111313"/>
                <a:ext cx="133363" cy="321381"/>
              </a:xfrm>
              <a:custGeom>
                <a:avLst/>
                <a:gdLst/>
                <a:ahLst/>
                <a:cxnLst/>
                <a:rect l="l" t="t" r="r" b="b"/>
                <a:pathLst>
                  <a:path w="6527" h="15727" extrusionOk="0">
                    <a:moveTo>
                      <a:pt x="4957" y="1"/>
                    </a:moveTo>
                    <a:cubicBezTo>
                      <a:pt x="4645" y="1"/>
                      <a:pt x="4336" y="24"/>
                      <a:pt x="4028" y="69"/>
                    </a:cubicBezTo>
                    <a:cubicBezTo>
                      <a:pt x="2588" y="280"/>
                      <a:pt x="1700" y="890"/>
                      <a:pt x="1675" y="2250"/>
                    </a:cubicBezTo>
                    <a:lnTo>
                      <a:pt x="1675" y="5040"/>
                    </a:lnTo>
                    <a:cubicBezTo>
                      <a:pt x="1675" y="5348"/>
                      <a:pt x="1426" y="5599"/>
                      <a:pt x="1118" y="5599"/>
                    </a:cubicBezTo>
                    <a:lnTo>
                      <a:pt x="0" y="5599"/>
                    </a:lnTo>
                    <a:lnTo>
                      <a:pt x="0" y="6715"/>
                    </a:lnTo>
                    <a:lnTo>
                      <a:pt x="1118" y="6715"/>
                    </a:lnTo>
                    <a:cubicBezTo>
                      <a:pt x="1426" y="6715"/>
                      <a:pt x="1675" y="6965"/>
                      <a:pt x="1675" y="7274"/>
                    </a:cubicBezTo>
                    <a:lnTo>
                      <a:pt x="1675" y="15727"/>
                    </a:lnTo>
                    <a:lnTo>
                      <a:pt x="3352" y="15727"/>
                    </a:lnTo>
                    <a:lnTo>
                      <a:pt x="3352" y="7274"/>
                    </a:lnTo>
                    <a:cubicBezTo>
                      <a:pt x="3352" y="6965"/>
                      <a:pt x="3602" y="6715"/>
                      <a:pt x="3910" y="6715"/>
                    </a:cubicBezTo>
                    <a:lnTo>
                      <a:pt x="5709" y="6715"/>
                    </a:lnTo>
                    <a:lnTo>
                      <a:pt x="5987" y="5599"/>
                    </a:lnTo>
                    <a:lnTo>
                      <a:pt x="3910" y="5599"/>
                    </a:lnTo>
                    <a:cubicBezTo>
                      <a:pt x="3602" y="5599"/>
                      <a:pt x="3352" y="5348"/>
                      <a:pt x="3352" y="5040"/>
                    </a:cubicBezTo>
                    <a:lnTo>
                      <a:pt x="3352" y="3253"/>
                    </a:lnTo>
                    <a:cubicBezTo>
                      <a:pt x="3352" y="2316"/>
                      <a:pt x="3942" y="1677"/>
                      <a:pt x="4968" y="1504"/>
                    </a:cubicBezTo>
                    <a:cubicBezTo>
                      <a:pt x="5157" y="1473"/>
                      <a:pt x="5339" y="1460"/>
                      <a:pt x="5511" y="1460"/>
                    </a:cubicBezTo>
                    <a:cubicBezTo>
                      <a:pt x="5810" y="1460"/>
                      <a:pt x="6082" y="1498"/>
                      <a:pt x="6324" y="1546"/>
                    </a:cubicBezTo>
                    <a:lnTo>
                      <a:pt x="6526" y="182"/>
                    </a:lnTo>
                    <a:cubicBezTo>
                      <a:pt x="5988" y="62"/>
                      <a:pt x="5468" y="1"/>
                      <a:pt x="49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147" name="Google Shape;3147;p69"/>
              <p:cNvSpPr/>
              <p:nvPr/>
            </p:nvSpPr>
            <p:spPr>
              <a:xfrm>
                <a:off x="3859373" y="3043102"/>
                <a:ext cx="389566" cy="389593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5" extrusionOk="0">
                    <a:moveTo>
                      <a:pt x="2794" y="0"/>
                    </a:moveTo>
                    <a:cubicBezTo>
                      <a:pt x="1255" y="0"/>
                      <a:pt x="1" y="1253"/>
                      <a:pt x="1" y="2793"/>
                    </a:cubicBezTo>
                    <a:lnTo>
                      <a:pt x="1" y="16271"/>
                    </a:lnTo>
                    <a:cubicBezTo>
                      <a:pt x="1" y="17812"/>
                      <a:pt x="1255" y="19065"/>
                      <a:pt x="2794" y="19065"/>
                    </a:cubicBezTo>
                    <a:lnTo>
                      <a:pt x="9571" y="19065"/>
                    </a:lnTo>
                    <a:lnTo>
                      <a:pt x="9571" y="11171"/>
                    </a:lnTo>
                    <a:lnTo>
                      <a:pt x="8453" y="11171"/>
                    </a:lnTo>
                    <a:cubicBezTo>
                      <a:pt x="8145" y="11171"/>
                      <a:pt x="7896" y="10920"/>
                      <a:pt x="7896" y="10612"/>
                    </a:cubicBezTo>
                    <a:lnTo>
                      <a:pt x="7896" y="8378"/>
                    </a:lnTo>
                    <a:cubicBezTo>
                      <a:pt x="7896" y="8070"/>
                      <a:pt x="8145" y="7819"/>
                      <a:pt x="8453" y="7819"/>
                    </a:cubicBezTo>
                    <a:lnTo>
                      <a:pt x="9571" y="7819"/>
                    </a:lnTo>
                    <a:lnTo>
                      <a:pt x="9571" y="5836"/>
                    </a:lnTo>
                    <a:cubicBezTo>
                      <a:pt x="9571" y="3710"/>
                      <a:pt x="10741" y="2615"/>
                      <a:pt x="12878" y="2302"/>
                    </a:cubicBezTo>
                    <a:cubicBezTo>
                      <a:pt x="13231" y="2249"/>
                      <a:pt x="13591" y="2223"/>
                      <a:pt x="13956" y="2223"/>
                    </a:cubicBezTo>
                    <a:cubicBezTo>
                      <a:pt x="14725" y="2223"/>
                      <a:pt x="15517" y="2339"/>
                      <a:pt x="16318" y="2567"/>
                    </a:cubicBezTo>
                    <a:cubicBezTo>
                      <a:pt x="16589" y="2643"/>
                      <a:pt x="16759" y="2908"/>
                      <a:pt x="16718" y="3186"/>
                    </a:cubicBezTo>
                    <a:lnTo>
                      <a:pt x="16352" y="5650"/>
                    </a:lnTo>
                    <a:cubicBezTo>
                      <a:pt x="16329" y="5806"/>
                      <a:pt x="16240" y="5944"/>
                      <a:pt x="16111" y="6031"/>
                    </a:cubicBezTo>
                    <a:cubicBezTo>
                      <a:pt x="16006" y="6102"/>
                      <a:pt x="15912" y="6127"/>
                      <a:pt x="15818" y="6127"/>
                    </a:cubicBezTo>
                    <a:cubicBezTo>
                      <a:pt x="15717" y="6127"/>
                      <a:pt x="15614" y="6098"/>
                      <a:pt x="15494" y="6068"/>
                    </a:cubicBezTo>
                    <a:cubicBezTo>
                      <a:pt x="15202" y="5995"/>
                      <a:pt x="14879" y="5914"/>
                      <a:pt x="14527" y="5914"/>
                    </a:cubicBezTo>
                    <a:cubicBezTo>
                      <a:pt x="14409" y="5914"/>
                      <a:pt x="14289" y="5923"/>
                      <a:pt x="14165" y="5944"/>
                    </a:cubicBezTo>
                    <a:cubicBezTo>
                      <a:pt x="13534" y="6050"/>
                      <a:pt x="13481" y="6333"/>
                      <a:pt x="13481" y="6590"/>
                    </a:cubicBezTo>
                    <a:lnTo>
                      <a:pt x="13481" y="7819"/>
                    </a:lnTo>
                    <a:lnTo>
                      <a:pt x="15715" y="7819"/>
                    </a:lnTo>
                    <a:cubicBezTo>
                      <a:pt x="15887" y="7819"/>
                      <a:pt x="16048" y="7899"/>
                      <a:pt x="16154" y="8035"/>
                    </a:cubicBezTo>
                    <a:cubicBezTo>
                      <a:pt x="16260" y="8169"/>
                      <a:pt x="16297" y="8346"/>
                      <a:pt x="16256" y="8513"/>
                    </a:cubicBezTo>
                    <a:lnTo>
                      <a:pt x="15697" y="10747"/>
                    </a:lnTo>
                    <a:cubicBezTo>
                      <a:pt x="15635" y="10996"/>
                      <a:pt x="15412" y="11170"/>
                      <a:pt x="15156" y="11170"/>
                    </a:cubicBezTo>
                    <a:lnTo>
                      <a:pt x="13481" y="11170"/>
                    </a:lnTo>
                    <a:lnTo>
                      <a:pt x="13481" y="19065"/>
                    </a:lnTo>
                    <a:lnTo>
                      <a:pt x="16272" y="19065"/>
                    </a:lnTo>
                    <a:cubicBezTo>
                      <a:pt x="17813" y="19065"/>
                      <a:pt x="19066" y="17810"/>
                      <a:pt x="19066" y="16271"/>
                    </a:cubicBezTo>
                    <a:lnTo>
                      <a:pt x="19066" y="2793"/>
                    </a:lnTo>
                    <a:cubicBezTo>
                      <a:pt x="19066" y="1253"/>
                      <a:pt x="17813" y="0"/>
                      <a:pt x="16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3148" name="Google Shape;3148;p69"/>
            <p:cNvGrpSpPr/>
            <p:nvPr/>
          </p:nvGrpSpPr>
          <p:grpSpPr>
            <a:xfrm>
              <a:off x="4380953" y="3043102"/>
              <a:ext cx="389525" cy="389593"/>
              <a:chOff x="4393055" y="3043102"/>
              <a:chExt cx="389525" cy="389593"/>
            </a:xfrm>
          </p:grpSpPr>
          <p:sp>
            <p:nvSpPr>
              <p:cNvPr id="3149" name="Google Shape;3149;p69"/>
              <p:cNvSpPr/>
              <p:nvPr/>
            </p:nvSpPr>
            <p:spPr>
              <a:xfrm>
                <a:off x="4462281" y="3112355"/>
                <a:ext cx="251075" cy="251085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150" name="Google Shape;3150;p69"/>
              <p:cNvSpPr/>
              <p:nvPr/>
            </p:nvSpPr>
            <p:spPr>
              <a:xfrm>
                <a:off x="4530730" y="3180832"/>
                <a:ext cx="114177" cy="11412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3151" name="Google Shape;3151;p69"/>
              <p:cNvSpPr/>
              <p:nvPr/>
            </p:nvSpPr>
            <p:spPr>
              <a:xfrm>
                <a:off x="4393055" y="3043102"/>
                <a:ext cx="389525" cy="389593"/>
              </a:xfrm>
              <a:custGeom>
                <a:avLst/>
                <a:gdLst/>
                <a:ahLst/>
                <a:cxnLst/>
                <a:rect l="l" t="t" r="r" b="b"/>
                <a:pathLst>
                  <a:path w="19064" h="19065" extrusionOk="0">
                    <a:moveTo>
                      <a:pt x="14000" y="2271"/>
                    </a:moveTo>
                    <a:cubicBezTo>
                      <a:pt x="15539" y="2271"/>
                      <a:pt x="16794" y="3524"/>
                      <a:pt x="16794" y="5065"/>
                    </a:cubicBezTo>
                    <a:lnTo>
                      <a:pt x="16794" y="14000"/>
                    </a:lnTo>
                    <a:cubicBezTo>
                      <a:pt x="16794" y="15541"/>
                      <a:pt x="15539" y="16793"/>
                      <a:pt x="14000" y="16793"/>
                    </a:cubicBezTo>
                    <a:lnTo>
                      <a:pt x="5063" y="16793"/>
                    </a:lnTo>
                    <a:cubicBezTo>
                      <a:pt x="3524" y="16793"/>
                      <a:pt x="2272" y="15541"/>
                      <a:pt x="2272" y="14000"/>
                    </a:cubicBezTo>
                    <a:lnTo>
                      <a:pt x="2272" y="5065"/>
                    </a:lnTo>
                    <a:cubicBezTo>
                      <a:pt x="2272" y="3524"/>
                      <a:pt x="3524" y="2271"/>
                      <a:pt x="5063" y="2271"/>
                    </a:cubicBezTo>
                    <a:close/>
                    <a:moveTo>
                      <a:pt x="2829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29" y="19065"/>
                    </a:cubicBezTo>
                    <a:lnTo>
                      <a:pt x="16235" y="19065"/>
                    </a:lnTo>
                    <a:cubicBezTo>
                      <a:pt x="17774" y="19065"/>
                      <a:pt x="19063" y="17775"/>
                      <a:pt x="19063" y="16234"/>
                    </a:cubicBezTo>
                    <a:lnTo>
                      <a:pt x="19063" y="2831"/>
                    </a:lnTo>
                    <a:cubicBezTo>
                      <a:pt x="19063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3152" name="Google Shape;3152;p69"/>
          <p:cNvSpPr txBox="1"/>
          <p:nvPr/>
        </p:nvSpPr>
        <p:spPr>
          <a:xfrm>
            <a:off x="2646000" y="4360909"/>
            <a:ext cx="38520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Please keep this slide for attribution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43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87" name="Google Shape;2187;p43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0713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p42"/>
          <p:cNvSpPr txBox="1">
            <a:spLocks noGrp="1"/>
          </p:cNvSpPr>
          <p:nvPr>
            <p:ph type="subTitle" idx="1"/>
          </p:nvPr>
        </p:nvSpPr>
        <p:spPr>
          <a:xfrm flipH="1">
            <a:off x="4455041" y="2607067"/>
            <a:ext cx="3960657" cy="10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do annual members and casual riders use </a:t>
            </a:r>
            <a:r>
              <a:rPr lang="en-US" dirty="0" err="1"/>
              <a:t>Cyclistic</a:t>
            </a:r>
            <a:r>
              <a:rPr lang="en-US" dirty="0"/>
              <a:t> bikes differently?</a:t>
            </a:r>
          </a:p>
        </p:txBody>
      </p:sp>
      <p:sp>
        <p:nvSpPr>
          <p:cNvPr id="2179" name="Google Shape;2179;p42"/>
          <p:cNvSpPr txBox="1">
            <a:spLocks noGrp="1"/>
          </p:cNvSpPr>
          <p:nvPr>
            <p:ph type="ctrTitle"/>
          </p:nvPr>
        </p:nvSpPr>
        <p:spPr>
          <a:xfrm flipH="1">
            <a:off x="4571900" y="1697799"/>
            <a:ext cx="3860400" cy="93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2" name="Google Shape;15237;p90">
            <a:extLst>
              <a:ext uri="{FF2B5EF4-FFF2-40B4-BE49-F238E27FC236}">
                <a16:creationId xmlns:a16="http://schemas.microsoft.com/office/drawing/2014/main" id="{D8823A36-157B-B5EB-7FF9-65C4D350FAD3}"/>
              </a:ext>
            </a:extLst>
          </p:cNvPr>
          <p:cNvSpPr/>
          <p:nvPr/>
        </p:nvSpPr>
        <p:spPr>
          <a:xfrm>
            <a:off x="1456660" y="1299206"/>
            <a:ext cx="2636874" cy="2371061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chemeClr val="bg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</a:rPr>
              <a:t>s</a:t>
            </a:r>
            <a:endParaRPr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43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87" name="Google Shape;2187;p43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55FD52-F4D9-EC48-390C-DFAC922E95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" name="Google Shape;2170;p41"/>
          <p:cNvSpPr txBox="1">
            <a:spLocks noGrp="1"/>
          </p:cNvSpPr>
          <p:nvPr>
            <p:ph type="subTitle" idx="1"/>
          </p:nvPr>
        </p:nvSpPr>
        <p:spPr>
          <a:xfrm>
            <a:off x="296877" y="864370"/>
            <a:ext cx="7051374" cy="11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1. Owner: </a:t>
            </a:r>
          </a:p>
          <a:p>
            <a:pPr marL="0" indent="0"/>
            <a:r>
              <a:rPr lang="en-US" dirty="0"/>
              <a:t>The data has been made available by Motivate International Inc. under this </a:t>
            </a:r>
            <a:r>
              <a:rPr lang="en-US" i="1" dirty="0">
                <a:hlinkClick r:id="rId3"/>
              </a:rPr>
              <a:t>license</a:t>
            </a:r>
            <a:endParaRPr lang="en-US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2. Source: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Data for this case study has been obtained from company’s records and was stored </a:t>
            </a:r>
            <a:r>
              <a:rPr lang="en-US" i="1" dirty="0">
                <a:hlinkClick r:id="rId4"/>
              </a:rPr>
              <a:t>here</a:t>
            </a:r>
            <a:endParaRPr lang="en-US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3. Organization: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 The data used for this case includes records in 12 months: from Dec 2021 to Nov 2022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-The data includes records of each registered trip: started and ended time; name, id and coordinates of stations; type of bike; type of customer: member or casual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- Dataset includes 5,662,667 registered trip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dirty="0"/>
          </a:p>
        </p:txBody>
      </p:sp>
      <p:sp>
        <p:nvSpPr>
          <p:cNvPr id="2172" name="Google Shape;2172;p41"/>
          <p:cNvSpPr/>
          <p:nvPr/>
        </p:nvSpPr>
        <p:spPr>
          <a:xfrm>
            <a:off x="4566955" y="-2521549"/>
            <a:ext cx="4624024" cy="7256966"/>
          </a:xfrm>
          <a:custGeom>
            <a:avLst/>
            <a:gdLst/>
            <a:ahLst/>
            <a:cxnLst/>
            <a:rect l="l" t="t" r="r" b="b"/>
            <a:pathLst>
              <a:path w="55812" h="94461" extrusionOk="0">
                <a:moveTo>
                  <a:pt x="36054" y="83719"/>
                </a:moveTo>
                <a:cubicBezTo>
                  <a:pt x="36059" y="85810"/>
                  <a:pt x="36230" y="87883"/>
                  <a:pt x="36585" y="89937"/>
                </a:cubicBezTo>
                <a:cubicBezTo>
                  <a:pt x="36680" y="90449"/>
                  <a:pt x="36775" y="90942"/>
                  <a:pt x="36888" y="91454"/>
                </a:cubicBezTo>
                <a:cubicBezTo>
                  <a:pt x="36926" y="91719"/>
                  <a:pt x="37002" y="91984"/>
                  <a:pt x="37059" y="92250"/>
                </a:cubicBezTo>
                <a:cubicBezTo>
                  <a:pt x="37097" y="92439"/>
                  <a:pt x="37305" y="92856"/>
                  <a:pt x="37211" y="93046"/>
                </a:cubicBezTo>
                <a:cubicBezTo>
                  <a:pt x="37154" y="93160"/>
                  <a:pt x="36831" y="93255"/>
                  <a:pt x="36718" y="93311"/>
                </a:cubicBezTo>
                <a:cubicBezTo>
                  <a:pt x="36509" y="93425"/>
                  <a:pt x="36282" y="93539"/>
                  <a:pt x="36035" y="93634"/>
                </a:cubicBezTo>
                <a:cubicBezTo>
                  <a:pt x="35599" y="93804"/>
                  <a:pt x="35144" y="93937"/>
                  <a:pt x="34689" y="93994"/>
                </a:cubicBezTo>
                <a:cubicBezTo>
                  <a:pt x="34597" y="94004"/>
                  <a:pt x="34505" y="94009"/>
                  <a:pt x="34414" y="94009"/>
                </a:cubicBezTo>
                <a:cubicBezTo>
                  <a:pt x="33623" y="94009"/>
                  <a:pt x="32889" y="93638"/>
                  <a:pt x="32566" y="92856"/>
                </a:cubicBezTo>
                <a:cubicBezTo>
                  <a:pt x="32244" y="92041"/>
                  <a:pt x="32471" y="91093"/>
                  <a:pt x="32756" y="90297"/>
                </a:cubicBezTo>
                <a:cubicBezTo>
                  <a:pt x="33362" y="88572"/>
                  <a:pt x="34234" y="86923"/>
                  <a:pt x="35125" y="85331"/>
                </a:cubicBezTo>
                <a:cubicBezTo>
                  <a:pt x="35426" y="84788"/>
                  <a:pt x="35736" y="84251"/>
                  <a:pt x="36054" y="83719"/>
                </a:cubicBezTo>
                <a:close/>
                <a:moveTo>
                  <a:pt x="43850" y="72899"/>
                </a:moveTo>
                <a:cubicBezTo>
                  <a:pt x="43926" y="74041"/>
                  <a:pt x="43988" y="75183"/>
                  <a:pt x="44035" y="76326"/>
                </a:cubicBezTo>
                <a:cubicBezTo>
                  <a:pt x="44111" y="78487"/>
                  <a:pt x="44149" y="80629"/>
                  <a:pt x="44130" y="82790"/>
                </a:cubicBezTo>
                <a:cubicBezTo>
                  <a:pt x="44111" y="83871"/>
                  <a:pt x="44092" y="84970"/>
                  <a:pt x="44054" y="86051"/>
                </a:cubicBezTo>
                <a:cubicBezTo>
                  <a:pt x="44016" y="87037"/>
                  <a:pt x="44092" y="88117"/>
                  <a:pt x="43864" y="89065"/>
                </a:cubicBezTo>
                <a:cubicBezTo>
                  <a:pt x="43789" y="89463"/>
                  <a:pt x="43599" y="89823"/>
                  <a:pt x="43334" y="90127"/>
                </a:cubicBezTo>
                <a:cubicBezTo>
                  <a:pt x="43194" y="90249"/>
                  <a:pt x="43052" y="90301"/>
                  <a:pt x="42914" y="90301"/>
                </a:cubicBezTo>
                <a:cubicBezTo>
                  <a:pt x="42585" y="90301"/>
                  <a:pt x="42287" y="90001"/>
                  <a:pt x="42139" y="89653"/>
                </a:cubicBezTo>
                <a:cubicBezTo>
                  <a:pt x="41874" y="88970"/>
                  <a:pt x="41760" y="88193"/>
                  <a:pt x="41609" y="87473"/>
                </a:cubicBezTo>
                <a:cubicBezTo>
                  <a:pt x="41324" y="86165"/>
                  <a:pt x="41021" y="84724"/>
                  <a:pt x="40149" y="83643"/>
                </a:cubicBezTo>
                <a:cubicBezTo>
                  <a:pt x="39770" y="83169"/>
                  <a:pt x="39277" y="82809"/>
                  <a:pt x="38708" y="82582"/>
                </a:cubicBezTo>
                <a:cubicBezTo>
                  <a:pt x="38695" y="82577"/>
                  <a:pt x="38683" y="82574"/>
                  <a:pt x="38671" y="82574"/>
                </a:cubicBezTo>
                <a:cubicBezTo>
                  <a:pt x="38594" y="82574"/>
                  <a:pt x="38540" y="82668"/>
                  <a:pt x="38557" y="82733"/>
                </a:cubicBezTo>
                <a:cubicBezTo>
                  <a:pt x="38917" y="84667"/>
                  <a:pt x="39277" y="86601"/>
                  <a:pt x="39618" y="88534"/>
                </a:cubicBezTo>
                <a:lnTo>
                  <a:pt x="40149" y="91397"/>
                </a:lnTo>
                <a:cubicBezTo>
                  <a:pt x="40263" y="92136"/>
                  <a:pt x="40452" y="92875"/>
                  <a:pt x="40187" y="93596"/>
                </a:cubicBezTo>
                <a:cubicBezTo>
                  <a:pt x="40092" y="93861"/>
                  <a:pt x="39921" y="94183"/>
                  <a:pt x="39618" y="94240"/>
                </a:cubicBezTo>
                <a:cubicBezTo>
                  <a:pt x="39604" y="94243"/>
                  <a:pt x="39590" y="94244"/>
                  <a:pt x="39576" y="94244"/>
                </a:cubicBezTo>
                <a:cubicBezTo>
                  <a:pt x="39294" y="94244"/>
                  <a:pt x="39081" y="93717"/>
                  <a:pt x="38955" y="93482"/>
                </a:cubicBezTo>
                <a:cubicBezTo>
                  <a:pt x="38670" y="92856"/>
                  <a:pt x="38462" y="92193"/>
                  <a:pt x="38348" y="91511"/>
                </a:cubicBezTo>
                <a:cubicBezTo>
                  <a:pt x="38083" y="90146"/>
                  <a:pt x="38045" y="88762"/>
                  <a:pt x="37855" y="87397"/>
                </a:cubicBezTo>
                <a:cubicBezTo>
                  <a:pt x="37647" y="85994"/>
                  <a:pt x="37230" y="84610"/>
                  <a:pt x="36244" y="83549"/>
                </a:cubicBezTo>
                <a:cubicBezTo>
                  <a:pt x="36227" y="83526"/>
                  <a:pt x="36203" y="83515"/>
                  <a:pt x="36178" y="83514"/>
                </a:cubicBezTo>
                <a:lnTo>
                  <a:pt x="36178" y="83514"/>
                </a:lnTo>
                <a:cubicBezTo>
                  <a:pt x="38436" y="79777"/>
                  <a:pt x="41102" y="76305"/>
                  <a:pt x="43850" y="72899"/>
                </a:cubicBezTo>
                <a:close/>
                <a:moveTo>
                  <a:pt x="124" y="0"/>
                </a:moveTo>
                <a:cubicBezTo>
                  <a:pt x="60" y="0"/>
                  <a:pt x="1" y="49"/>
                  <a:pt x="36" y="119"/>
                </a:cubicBezTo>
                <a:lnTo>
                  <a:pt x="17" y="119"/>
                </a:lnTo>
                <a:cubicBezTo>
                  <a:pt x="2955" y="8498"/>
                  <a:pt x="5989" y="16839"/>
                  <a:pt x="9135" y="25123"/>
                </a:cubicBezTo>
                <a:cubicBezTo>
                  <a:pt x="9894" y="27152"/>
                  <a:pt x="10671" y="29180"/>
                  <a:pt x="11467" y="31208"/>
                </a:cubicBezTo>
                <a:cubicBezTo>
                  <a:pt x="12168" y="33028"/>
                  <a:pt x="12794" y="34905"/>
                  <a:pt x="13647" y="36649"/>
                </a:cubicBezTo>
                <a:cubicBezTo>
                  <a:pt x="14292" y="37976"/>
                  <a:pt x="15221" y="39246"/>
                  <a:pt x="16623" y="39796"/>
                </a:cubicBezTo>
                <a:cubicBezTo>
                  <a:pt x="17283" y="40054"/>
                  <a:pt x="17979" y="40142"/>
                  <a:pt x="18690" y="40142"/>
                </a:cubicBezTo>
                <a:cubicBezTo>
                  <a:pt x="19959" y="40142"/>
                  <a:pt x="21272" y="39862"/>
                  <a:pt x="22500" y="39777"/>
                </a:cubicBezTo>
                <a:cubicBezTo>
                  <a:pt x="23246" y="39726"/>
                  <a:pt x="23995" y="39701"/>
                  <a:pt x="24747" y="39701"/>
                </a:cubicBezTo>
                <a:cubicBezTo>
                  <a:pt x="26249" y="39701"/>
                  <a:pt x="27757" y="39802"/>
                  <a:pt x="29249" y="40004"/>
                </a:cubicBezTo>
                <a:cubicBezTo>
                  <a:pt x="31106" y="40270"/>
                  <a:pt x="33021" y="40668"/>
                  <a:pt x="34727" y="41502"/>
                </a:cubicBezTo>
                <a:cubicBezTo>
                  <a:pt x="36433" y="42317"/>
                  <a:pt x="37836" y="43682"/>
                  <a:pt x="38708" y="45350"/>
                </a:cubicBezTo>
                <a:cubicBezTo>
                  <a:pt x="39580" y="46981"/>
                  <a:pt x="40054" y="48782"/>
                  <a:pt x="40471" y="50545"/>
                </a:cubicBezTo>
                <a:cubicBezTo>
                  <a:pt x="42179" y="57664"/>
                  <a:pt x="43282" y="64918"/>
                  <a:pt x="43803" y="72216"/>
                </a:cubicBezTo>
                <a:lnTo>
                  <a:pt x="43803" y="72216"/>
                </a:lnTo>
                <a:cubicBezTo>
                  <a:pt x="43494" y="72599"/>
                  <a:pt x="43186" y="72983"/>
                  <a:pt x="42879" y="73369"/>
                </a:cubicBezTo>
                <a:cubicBezTo>
                  <a:pt x="40831" y="75966"/>
                  <a:pt x="38822" y="78601"/>
                  <a:pt x="37021" y="81387"/>
                </a:cubicBezTo>
                <a:cubicBezTo>
                  <a:pt x="35277" y="84098"/>
                  <a:pt x="33571" y="87018"/>
                  <a:pt x="32471" y="90070"/>
                </a:cubicBezTo>
                <a:cubicBezTo>
                  <a:pt x="31997" y="91359"/>
                  <a:pt x="31770" y="93198"/>
                  <a:pt x="33154" y="94013"/>
                </a:cubicBezTo>
                <a:cubicBezTo>
                  <a:pt x="33534" y="94235"/>
                  <a:pt x="33946" y="94326"/>
                  <a:pt x="34367" y="94326"/>
                </a:cubicBezTo>
                <a:cubicBezTo>
                  <a:pt x="35456" y="94326"/>
                  <a:pt x="36609" y="93717"/>
                  <a:pt x="37457" y="93198"/>
                </a:cubicBezTo>
                <a:cubicBezTo>
                  <a:pt x="37514" y="93160"/>
                  <a:pt x="37533" y="93103"/>
                  <a:pt x="37514" y="93046"/>
                </a:cubicBezTo>
                <a:cubicBezTo>
                  <a:pt x="36725" y="90076"/>
                  <a:pt x="36309" y="87016"/>
                  <a:pt x="36300" y="83937"/>
                </a:cubicBezTo>
                <a:lnTo>
                  <a:pt x="36300" y="83937"/>
                </a:lnTo>
                <a:cubicBezTo>
                  <a:pt x="38208" y="86250"/>
                  <a:pt x="37579" y="89653"/>
                  <a:pt x="38348" y="92383"/>
                </a:cubicBezTo>
                <a:cubicBezTo>
                  <a:pt x="38500" y="93065"/>
                  <a:pt x="38803" y="93710"/>
                  <a:pt x="39201" y="94297"/>
                </a:cubicBezTo>
                <a:cubicBezTo>
                  <a:pt x="39289" y="94413"/>
                  <a:pt x="39407" y="94460"/>
                  <a:pt x="39532" y="94460"/>
                </a:cubicBezTo>
                <a:cubicBezTo>
                  <a:pt x="39756" y="94460"/>
                  <a:pt x="40003" y="94309"/>
                  <a:pt x="40149" y="94127"/>
                </a:cubicBezTo>
                <a:cubicBezTo>
                  <a:pt x="40490" y="93728"/>
                  <a:pt x="40566" y="93103"/>
                  <a:pt x="40547" y="92591"/>
                </a:cubicBezTo>
                <a:cubicBezTo>
                  <a:pt x="40509" y="91681"/>
                  <a:pt x="40244" y="90752"/>
                  <a:pt x="40092" y="89861"/>
                </a:cubicBezTo>
                <a:cubicBezTo>
                  <a:pt x="39670" y="87551"/>
                  <a:pt x="39266" y="85241"/>
                  <a:pt x="38846" y="82914"/>
                </a:cubicBezTo>
                <a:lnTo>
                  <a:pt x="38846" y="82914"/>
                </a:lnTo>
                <a:cubicBezTo>
                  <a:pt x="40217" y="83575"/>
                  <a:pt x="40753" y="85091"/>
                  <a:pt x="41116" y="86487"/>
                </a:cubicBezTo>
                <a:cubicBezTo>
                  <a:pt x="41305" y="87245"/>
                  <a:pt x="41438" y="88022"/>
                  <a:pt x="41628" y="88781"/>
                </a:cubicBezTo>
                <a:cubicBezTo>
                  <a:pt x="41760" y="89349"/>
                  <a:pt x="41874" y="90146"/>
                  <a:pt x="42443" y="90468"/>
                </a:cubicBezTo>
                <a:cubicBezTo>
                  <a:pt x="42589" y="90550"/>
                  <a:pt x="42735" y="90587"/>
                  <a:pt x="42876" y="90587"/>
                </a:cubicBezTo>
                <a:cubicBezTo>
                  <a:pt x="43193" y="90587"/>
                  <a:pt x="43484" y="90402"/>
                  <a:pt x="43694" y="90127"/>
                </a:cubicBezTo>
                <a:cubicBezTo>
                  <a:pt x="44168" y="89539"/>
                  <a:pt x="44225" y="88781"/>
                  <a:pt x="44263" y="88060"/>
                </a:cubicBezTo>
                <a:cubicBezTo>
                  <a:pt x="44376" y="85842"/>
                  <a:pt x="44433" y="83624"/>
                  <a:pt x="44433" y="81425"/>
                </a:cubicBezTo>
                <a:cubicBezTo>
                  <a:pt x="44433" y="78462"/>
                  <a:pt x="44333" y="75502"/>
                  <a:pt x="44134" y="72549"/>
                </a:cubicBezTo>
                <a:lnTo>
                  <a:pt x="44134" y="72549"/>
                </a:lnTo>
                <a:cubicBezTo>
                  <a:pt x="45525" y="70831"/>
                  <a:pt x="46934" y="69129"/>
                  <a:pt x="48319" y="67416"/>
                </a:cubicBezTo>
                <a:cubicBezTo>
                  <a:pt x="50916" y="64213"/>
                  <a:pt x="53457" y="60952"/>
                  <a:pt x="55694" y="57464"/>
                </a:cubicBezTo>
                <a:cubicBezTo>
                  <a:pt x="55812" y="57293"/>
                  <a:pt x="55657" y="57122"/>
                  <a:pt x="55493" y="57122"/>
                </a:cubicBezTo>
                <a:cubicBezTo>
                  <a:pt x="55421" y="57122"/>
                  <a:pt x="55348" y="57155"/>
                  <a:pt x="55295" y="57236"/>
                </a:cubicBezTo>
                <a:cubicBezTo>
                  <a:pt x="51966" y="62402"/>
                  <a:pt x="47953" y="67087"/>
                  <a:pt x="44086" y="71866"/>
                </a:cubicBezTo>
                <a:lnTo>
                  <a:pt x="44086" y="71866"/>
                </a:lnTo>
                <a:cubicBezTo>
                  <a:pt x="43682" y="66321"/>
                  <a:pt x="42926" y="60806"/>
                  <a:pt x="41817" y="55360"/>
                </a:cubicBezTo>
                <a:cubicBezTo>
                  <a:pt x="41400" y="53255"/>
                  <a:pt x="40945" y="51132"/>
                  <a:pt x="40376" y="49066"/>
                </a:cubicBezTo>
                <a:cubicBezTo>
                  <a:pt x="39921" y="47379"/>
                  <a:pt x="39315" y="45673"/>
                  <a:pt x="38310" y="44213"/>
                </a:cubicBezTo>
                <a:cubicBezTo>
                  <a:pt x="36130" y="41104"/>
                  <a:pt x="32301" y="40175"/>
                  <a:pt x="28737" y="39739"/>
                </a:cubicBezTo>
                <a:cubicBezTo>
                  <a:pt x="27406" y="39567"/>
                  <a:pt x="26076" y="39485"/>
                  <a:pt x="24745" y="39485"/>
                </a:cubicBezTo>
                <a:cubicBezTo>
                  <a:pt x="23877" y="39485"/>
                  <a:pt x="23008" y="39520"/>
                  <a:pt x="22140" y="39587"/>
                </a:cubicBezTo>
                <a:cubicBezTo>
                  <a:pt x="21041" y="39680"/>
                  <a:pt x="19854" y="39911"/>
                  <a:pt x="18707" y="39911"/>
                </a:cubicBezTo>
                <a:cubicBezTo>
                  <a:pt x="17736" y="39911"/>
                  <a:pt x="16794" y="39745"/>
                  <a:pt x="15960" y="39189"/>
                </a:cubicBezTo>
                <a:cubicBezTo>
                  <a:pt x="14519" y="38204"/>
                  <a:pt x="13780" y="36479"/>
                  <a:pt x="13173" y="34924"/>
                </a:cubicBezTo>
                <a:cubicBezTo>
                  <a:pt x="12339" y="32820"/>
                  <a:pt x="11543" y="30735"/>
                  <a:pt x="10728" y="28630"/>
                </a:cubicBezTo>
                <a:cubicBezTo>
                  <a:pt x="7505" y="20194"/>
                  <a:pt x="4377" y="11721"/>
                  <a:pt x="1344" y="3228"/>
                </a:cubicBezTo>
                <a:cubicBezTo>
                  <a:pt x="965" y="2166"/>
                  <a:pt x="586" y="1124"/>
                  <a:pt x="226" y="62"/>
                </a:cubicBezTo>
                <a:cubicBezTo>
                  <a:pt x="204" y="19"/>
                  <a:pt x="163" y="0"/>
                  <a:pt x="124" y="0"/>
                </a:cubicBezTo>
                <a:close/>
              </a:path>
            </a:pathLst>
          </a:custGeom>
          <a:solidFill>
            <a:srgbClr val="1C5F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41"/>
          <p:cNvSpPr txBox="1">
            <a:spLocks noGrp="1"/>
          </p:cNvSpPr>
          <p:nvPr>
            <p:ph type="ctrTitle"/>
          </p:nvPr>
        </p:nvSpPr>
        <p:spPr>
          <a:xfrm>
            <a:off x="296877" y="192218"/>
            <a:ext cx="2604300" cy="5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8407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43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187" name="Google Shape;2187;p43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4539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2" name="Google Shape;2192;p44"/>
          <p:cNvPicPr preferRelativeResize="0"/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1035768" y="735949"/>
            <a:ext cx="1212965" cy="10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3" name="Google Shape;2193;p44"/>
          <p:cNvPicPr preferRelativeResize="0"/>
          <p:nvPr/>
        </p:nvPicPr>
        <p:blipFill>
          <a:blip r:embed="rId4">
            <a:alphaModFix amt="55000"/>
          </a:blip>
          <a:stretch>
            <a:fillRect/>
          </a:stretch>
        </p:blipFill>
        <p:spPr>
          <a:xfrm>
            <a:off x="2958110" y="735945"/>
            <a:ext cx="1212974" cy="1020309"/>
          </a:xfrm>
          <a:prstGeom prst="rect">
            <a:avLst/>
          </a:prstGeom>
          <a:noFill/>
          <a:ln>
            <a:noFill/>
          </a:ln>
        </p:spPr>
      </p:pic>
      <p:sp>
        <p:nvSpPr>
          <p:cNvPr id="2194" name="Google Shape;2194;p44"/>
          <p:cNvSpPr txBox="1"/>
          <p:nvPr/>
        </p:nvSpPr>
        <p:spPr>
          <a:xfrm>
            <a:off x="887450" y="1077499"/>
            <a:ext cx="15096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1</a:t>
            </a:r>
            <a:endParaRPr dirty="0">
              <a:solidFill>
                <a:schemeClr val="dk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195" name="Google Shape;2195;p44"/>
          <p:cNvSpPr txBox="1"/>
          <p:nvPr/>
        </p:nvSpPr>
        <p:spPr>
          <a:xfrm>
            <a:off x="674280" y="2352529"/>
            <a:ext cx="1926000" cy="10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 some file, columns [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start_station_id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] and [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end_station_id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] are automatically set object datatype with under 8 characters. I expand to 50 characters so I can merge files into one</a:t>
            </a: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6" name="Google Shape;2196;p44"/>
          <p:cNvSpPr txBox="1"/>
          <p:nvPr/>
        </p:nvSpPr>
        <p:spPr>
          <a:xfrm>
            <a:off x="2892897" y="1077499"/>
            <a:ext cx="13434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2</a:t>
            </a:r>
            <a:endParaRPr dirty="0">
              <a:solidFill>
                <a:schemeClr val="dk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197" name="Google Shape;2197;p44"/>
          <p:cNvSpPr txBox="1"/>
          <p:nvPr/>
        </p:nvSpPr>
        <p:spPr>
          <a:xfrm>
            <a:off x="2600280" y="2352531"/>
            <a:ext cx="1926000" cy="10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There are missing values of station’s name and id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 updated stations ids by grouping station name and ids already existed and filled missing ids by name of stations: </a:t>
            </a:r>
            <a:r>
              <a:rPr lang="en-US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500,531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cases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8" name="Google Shape;2198;p44"/>
          <p:cNvSpPr txBox="1"/>
          <p:nvPr/>
        </p:nvSpPr>
        <p:spPr>
          <a:xfrm>
            <a:off x="4526280" y="2352529"/>
            <a:ext cx="1926000" cy="10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Delete </a:t>
            </a:r>
            <a:r>
              <a:rPr lang="en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70,748</a:t>
            </a: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cases which have started time after ended time.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Finally, I got </a:t>
            </a:r>
            <a:r>
              <a:rPr lang="en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5,662,667</a:t>
            </a: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to process analyze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99" name="Google Shape;2199;p44"/>
          <p:cNvPicPr preferRelativeResize="0"/>
          <p:nvPr/>
        </p:nvPicPr>
        <p:blipFill>
          <a:blip r:embed="rId5">
            <a:alphaModFix amt="68000"/>
          </a:blip>
          <a:stretch>
            <a:fillRect/>
          </a:stretch>
        </p:blipFill>
        <p:spPr>
          <a:xfrm>
            <a:off x="4880451" y="735945"/>
            <a:ext cx="1212974" cy="1020309"/>
          </a:xfrm>
          <a:prstGeom prst="rect">
            <a:avLst/>
          </a:prstGeom>
          <a:noFill/>
          <a:ln>
            <a:noFill/>
          </a:ln>
        </p:spPr>
      </p:pic>
      <p:sp>
        <p:nvSpPr>
          <p:cNvPr id="2200" name="Google Shape;2200;p44"/>
          <p:cNvSpPr txBox="1"/>
          <p:nvPr/>
        </p:nvSpPr>
        <p:spPr>
          <a:xfrm>
            <a:off x="4815238" y="1077499"/>
            <a:ext cx="13434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3</a:t>
            </a:r>
            <a:endParaRPr dirty="0">
              <a:solidFill>
                <a:schemeClr val="dk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2201" name="Google Shape;2201;p44"/>
          <p:cNvPicPr preferRelativeResize="0"/>
          <p:nvPr/>
        </p:nvPicPr>
        <p:blipFill>
          <a:blip r:embed="rId6">
            <a:alphaModFix amt="83000"/>
          </a:blip>
          <a:stretch>
            <a:fillRect/>
          </a:stretch>
        </p:blipFill>
        <p:spPr>
          <a:xfrm>
            <a:off x="6857927" y="735945"/>
            <a:ext cx="1212974" cy="1020309"/>
          </a:xfrm>
          <a:prstGeom prst="rect">
            <a:avLst/>
          </a:prstGeom>
          <a:noFill/>
          <a:ln>
            <a:noFill/>
          </a:ln>
        </p:spPr>
      </p:pic>
      <p:sp>
        <p:nvSpPr>
          <p:cNvPr id="2202" name="Google Shape;2202;p44"/>
          <p:cNvSpPr txBox="1"/>
          <p:nvPr/>
        </p:nvSpPr>
        <p:spPr>
          <a:xfrm>
            <a:off x="6792714" y="1077499"/>
            <a:ext cx="13434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4</a:t>
            </a:r>
            <a:endParaRPr dirty="0">
              <a:solidFill>
                <a:schemeClr val="dk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203" name="Google Shape;2203;p44"/>
          <p:cNvSpPr/>
          <p:nvPr/>
        </p:nvSpPr>
        <p:spPr>
          <a:xfrm>
            <a:off x="2114304" y="1263845"/>
            <a:ext cx="953114" cy="90050"/>
          </a:xfrm>
          <a:custGeom>
            <a:avLst/>
            <a:gdLst/>
            <a:ahLst/>
            <a:cxnLst/>
            <a:rect l="l" t="t" r="r" b="b"/>
            <a:pathLst>
              <a:path w="44039" h="3602" extrusionOk="0">
                <a:moveTo>
                  <a:pt x="0" y="336"/>
                </a:moveTo>
                <a:cubicBezTo>
                  <a:pt x="7344" y="1671"/>
                  <a:pt x="14781" y="4286"/>
                  <a:pt x="22187" y="3361"/>
                </a:cubicBezTo>
                <a:cubicBezTo>
                  <a:pt x="29500" y="2447"/>
                  <a:pt x="36669" y="0"/>
                  <a:pt x="4403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04" name="Google Shape;2204;p44"/>
          <p:cNvSpPr txBox="1"/>
          <p:nvPr/>
        </p:nvSpPr>
        <p:spPr>
          <a:xfrm>
            <a:off x="674130" y="2036476"/>
            <a:ext cx="19260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Wrong data type</a:t>
            </a:r>
            <a:endParaRPr sz="1600" dirty="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205" name="Google Shape;2205;p44"/>
          <p:cNvSpPr txBox="1"/>
          <p:nvPr/>
        </p:nvSpPr>
        <p:spPr>
          <a:xfrm>
            <a:off x="2600380" y="2036476"/>
            <a:ext cx="19260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Missing value</a:t>
            </a:r>
            <a:endParaRPr sz="1600" dirty="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206" name="Google Shape;2206;p44"/>
          <p:cNvSpPr txBox="1"/>
          <p:nvPr/>
        </p:nvSpPr>
        <p:spPr>
          <a:xfrm>
            <a:off x="4526355" y="2036476"/>
            <a:ext cx="19260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Wrong data</a:t>
            </a:r>
            <a:endParaRPr sz="1600" dirty="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207" name="Google Shape;2207;p44"/>
          <p:cNvSpPr txBox="1"/>
          <p:nvPr/>
        </p:nvSpPr>
        <p:spPr>
          <a:xfrm>
            <a:off x="6452280" y="2036476"/>
            <a:ext cx="19260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Overpass Black"/>
                <a:ea typeface="Overpass Black"/>
                <a:cs typeface="Overpass Black"/>
                <a:sym typeface="Overpass Black"/>
              </a:rPr>
              <a:t>Add columns</a:t>
            </a:r>
            <a:endParaRPr sz="1600" dirty="0">
              <a:solidFill>
                <a:schemeClr val="dk2"/>
              </a:solidFill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208" name="Google Shape;2208;p44"/>
          <p:cNvSpPr txBox="1"/>
          <p:nvPr/>
        </p:nvSpPr>
        <p:spPr>
          <a:xfrm>
            <a:off x="6455954" y="2352529"/>
            <a:ext cx="2013765" cy="10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Add more columns to analyze: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ride_length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]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[month]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day_of_week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]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at_hout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]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ride_length_days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]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ride_length_hours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]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ride_length_minutes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]</a:t>
            </a: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09" name="Google Shape;2209;p44"/>
          <p:cNvSpPr/>
          <p:nvPr/>
        </p:nvSpPr>
        <p:spPr>
          <a:xfrm>
            <a:off x="4038930" y="1272245"/>
            <a:ext cx="890850" cy="33625"/>
          </a:xfrm>
          <a:custGeom>
            <a:avLst/>
            <a:gdLst/>
            <a:ahLst/>
            <a:cxnLst/>
            <a:rect l="l" t="t" r="r" b="b"/>
            <a:pathLst>
              <a:path w="35634" h="1345" extrusionOk="0">
                <a:moveTo>
                  <a:pt x="0" y="0"/>
                </a:moveTo>
                <a:cubicBezTo>
                  <a:pt x="11870" y="624"/>
                  <a:pt x="23748" y="1345"/>
                  <a:pt x="35634" y="1345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10" name="Google Shape;2210;p44"/>
          <p:cNvSpPr/>
          <p:nvPr/>
        </p:nvSpPr>
        <p:spPr>
          <a:xfrm>
            <a:off x="5980330" y="1238620"/>
            <a:ext cx="958100" cy="25225"/>
          </a:xfrm>
          <a:custGeom>
            <a:avLst/>
            <a:gdLst/>
            <a:ahLst/>
            <a:cxnLst/>
            <a:rect l="l" t="t" r="r" b="b"/>
            <a:pathLst>
              <a:path w="38324" h="1009" extrusionOk="0">
                <a:moveTo>
                  <a:pt x="0" y="1009"/>
                </a:moveTo>
                <a:cubicBezTo>
                  <a:pt x="12779" y="1009"/>
                  <a:pt x="25545" y="0"/>
                  <a:pt x="38324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Google Shape;2173;p41">
            <a:extLst>
              <a:ext uri="{FF2B5EF4-FFF2-40B4-BE49-F238E27FC236}">
                <a16:creationId xmlns:a16="http://schemas.microsoft.com/office/drawing/2014/main" id="{51B40F27-FAF4-07C6-72B5-21150C6E2B0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96876" y="192218"/>
            <a:ext cx="3612183" cy="5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cleaning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43"/>
          <p:cNvSpPr txBox="1">
            <a:spLocks noGrp="1"/>
          </p:cNvSpPr>
          <p:nvPr>
            <p:ph type="title" idx="2"/>
          </p:nvPr>
        </p:nvSpPr>
        <p:spPr>
          <a:xfrm>
            <a:off x="2646000" y="1012100"/>
            <a:ext cx="3852000" cy="179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187" name="Google Shape;2187;p43"/>
          <p:cNvSpPr txBox="1">
            <a:spLocks noGrp="1"/>
          </p:cNvSpPr>
          <p:nvPr>
            <p:ph type="ctrTitle"/>
          </p:nvPr>
        </p:nvSpPr>
        <p:spPr>
          <a:xfrm>
            <a:off x="2646000" y="2594236"/>
            <a:ext cx="3852000" cy="7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5682585"/>
      </p:ext>
    </p:extLst>
  </p:cSld>
  <p:clrMapOvr>
    <a:masterClrMapping/>
  </p:clrMapOvr>
</p:sld>
</file>

<file path=ppt/theme/theme1.xml><?xml version="1.0" encoding="utf-8"?>
<a:theme xmlns:a="http://schemas.openxmlformats.org/drawingml/2006/main" name="Aqua Marketing Plan by Slidego">
  <a:themeElements>
    <a:clrScheme name="Simple Light">
      <a:dk1>
        <a:srgbClr val="434343"/>
      </a:dk1>
      <a:lt1>
        <a:srgbClr val="FFFFFF"/>
      </a:lt1>
      <a:dk2>
        <a:srgbClr val="073763"/>
      </a:dk2>
      <a:lt2>
        <a:srgbClr val="3D85C6"/>
      </a:lt2>
      <a:accent1>
        <a:srgbClr val="3D85C6"/>
      </a:accent1>
      <a:accent2>
        <a:srgbClr val="B6D7A8"/>
      </a:accent2>
      <a:accent3>
        <a:srgbClr val="9FC5E8"/>
      </a:accent3>
      <a:accent4>
        <a:srgbClr val="9EDCD9"/>
      </a:accent4>
      <a:accent5>
        <a:srgbClr val="93C47D"/>
      </a:accent5>
      <a:accent6>
        <a:srgbClr val="6FA8DC"/>
      </a:accent6>
      <a:hlink>
        <a:srgbClr val="0737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1215</Words>
  <Application>Microsoft Office PowerPoint</Application>
  <PresentationFormat>On-screen Show (16:9)</PresentationFormat>
  <Paragraphs>174</Paragraphs>
  <Slides>23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Open Sans</vt:lpstr>
      <vt:lpstr>Overpass</vt:lpstr>
      <vt:lpstr>Overpass Black</vt:lpstr>
      <vt:lpstr>Open Sans ExtraBold</vt:lpstr>
      <vt:lpstr>Fira Sans Extra Condensed Medium</vt:lpstr>
      <vt:lpstr>Open Sans SemiBold</vt:lpstr>
      <vt:lpstr>Arial</vt:lpstr>
      <vt:lpstr>Aqua Marketing Plan by Slidego</vt:lpstr>
      <vt:lpstr>Cyclistic</vt:lpstr>
      <vt:lpstr>Table of Contents</vt:lpstr>
      <vt:lpstr>01</vt:lpstr>
      <vt:lpstr>Objectives</vt:lpstr>
      <vt:lpstr>02</vt:lpstr>
      <vt:lpstr>Data source</vt:lpstr>
      <vt:lpstr>03</vt:lpstr>
      <vt:lpstr>Data cleaning</vt:lpstr>
      <vt:lpstr>04</vt:lpstr>
      <vt:lpstr>PowerPoint Presentation</vt:lpstr>
      <vt:lpstr>PowerPoint Presentation</vt:lpstr>
      <vt:lpstr>1%</vt:lpstr>
      <vt:lpstr>PowerPoint Presentation</vt:lpstr>
      <vt:lpstr>PowerPoint Presentation</vt:lpstr>
      <vt:lpstr>PowerPoint Presentation</vt:lpstr>
      <vt:lpstr>96%</vt:lpstr>
      <vt:lpstr>PowerPoint Presentation</vt:lpstr>
      <vt:lpstr>PowerPoint Presentation</vt:lpstr>
      <vt:lpstr>05</vt:lpstr>
      <vt:lpstr>PowerPoint Presentation</vt:lpstr>
      <vt:lpstr>06</vt:lpstr>
      <vt:lpstr>Discount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Cyclistic</dc:title>
  <dc:creator>Admin</dc:creator>
  <cp:lastModifiedBy>ha nguyen</cp:lastModifiedBy>
  <cp:revision>13</cp:revision>
  <dcterms:modified xsi:type="dcterms:W3CDTF">2022-12-28T10:21:03Z</dcterms:modified>
</cp:coreProperties>
</file>